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8" r:id="rId4"/>
    <p:sldId id="261" r:id="rId5"/>
    <p:sldId id="262" r:id="rId6"/>
    <p:sldId id="267" r:id="rId7"/>
    <p:sldId id="263" r:id="rId8"/>
    <p:sldId id="264" r:id="rId9"/>
    <p:sldId id="265" r:id="rId10"/>
    <p:sldId id="257" r:id="rId11"/>
    <p:sldId id="259" r:id="rId12"/>
    <p:sldId id="266" r:id="rId13"/>
    <p:sldId id="269" r:id="rId14"/>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1681813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3885648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1382553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2723601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3021844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179809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219858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3548408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393736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55697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2093FC-7003-415D-8D31-ECC45DC5A58C}" type="datetimeFigureOut">
              <a:rPr lang="es-ES" smtClean="0"/>
              <a:t>07/02/2017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4704034-D271-45AA-A1AF-98460DEE77C9}" type="slidenum">
              <a:rPr lang="es-ES" smtClean="0"/>
              <a:t>‹Nº›</a:t>
            </a:fld>
            <a:endParaRPr lang="es-ES"/>
          </a:p>
        </p:txBody>
      </p:sp>
    </p:spTree>
    <p:extLst>
      <p:ext uri="{BB962C8B-B14F-4D97-AF65-F5344CB8AC3E}">
        <p14:creationId xmlns:p14="http://schemas.microsoft.com/office/powerpoint/2010/main" val="424199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093FC-7003-415D-8D31-ECC45DC5A58C}" type="datetimeFigureOut">
              <a:rPr lang="es-ES" smtClean="0"/>
              <a:t>07/02/2017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04034-D271-45AA-A1AF-98460DEE77C9}" type="slidenum">
              <a:rPr lang="es-ES" smtClean="0"/>
              <a:t>‹Nº›</a:t>
            </a:fld>
            <a:endParaRPr lang="es-ES"/>
          </a:p>
        </p:txBody>
      </p:sp>
    </p:spTree>
    <p:extLst>
      <p:ext uri="{BB962C8B-B14F-4D97-AF65-F5344CB8AC3E}">
        <p14:creationId xmlns:p14="http://schemas.microsoft.com/office/powerpoint/2010/main" val="3707957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268760"/>
            <a:ext cx="7772400" cy="3312368"/>
          </a:xfrm>
          <a:solidFill>
            <a:schemeClr val="accent2">
              <a:lumMod val="60000"/>
              <a:lumOff val="40000"/>
              <a:alpha val="5000"/>
            </a:schemeClr>
          </a:solidFill>
          <a:ln>
            <a:solidFill>
              <a:srgbClr val="C00000"/>
            </a:solidFill>
          </a:ln>
        </p:spPr>
        <p:txBody>
          <a:bodyPr>
            <a:noAutofit/>
          </a:bodyPr>
          <a:lstStyle/>
          <a:p>
            <a:r>
              <a:rPr lang="es-ES" sz="5400" b="1" dirty="0">
                <a:solidFill>
                  <a:srgbClr val="CC3300"/>
                </a:solidFill>
              </a:rPr>
              <a:t>REAL DECRETO-LEY </a:t>
            </a:r>
            <a:r>
              <a:rPr lang="es-ES" sz="5400" b="1" dirty="0" smtClean="0">
                <a:solidFill>
                  <a:srgbClr val="CC3300"/>
                </a:solidFill>
              </a:rPr>
              <a:t>3/2016</a:t>
            </a:r>
            <a:r>
              <a:rPr lang="es-ES" sz="4800" b="1" dirty="0" smtClean="0">
                <a:solidFill>
                  <a:srgbClr val="CC3300"/>
                </a:solidFill>
              </a:rPr>
              <a:t> </a:t>
            </a:r>
            <a:r>
              <a:rPr lang="es-ES" b="1" dirty="0" smtClean="0">
                <a:solidFill>
                  <a:srgbClr val="CC3300"/>
                </a:solidFill>
              </a:rPr>
              <a:t/>
            </a:r>
            <a:br>
              <a:rPr lang="es-ES" b="1" dirty="0" smtClean="0">
                <a:solidFill>
                  <a:srgbClr val="CC3300"/>
                </a:solidFill>
              </a:rPr>
            </a:br>
            <a:r>
              <a:rPr lang="es-ES" b="1" dirty="0">
                <a:solidFill>
                  <a:srgbClr val="CC3300"/>
                </a:solidFill>
              </a:rPr>
              <a:t/>
            </a:r>
            <a:br>
              <a:rPr lang="es-ES" b="1" dirty="0">
                <a:solidFill>
                  <a:srgbClr val="CC3300"/>
                </a:solidFill>
              </a:rPr>
            </a:br>
            <a:r>
              <a:rPr lang="es-ES" b="1" dirty="0" smtClean="0">
                <a:solidFill>
                  <a:srgbClr val="CC3300"/>
                </a:solidFill>
              </a:rPr>
              <a:t>MEDIDAS </a:t>
            </a:r>
            <a:r>
              <a:rPr lang="es-ES" b="1" dirty="0">
                <a:solidFill>
                  <a:srgbClr val="CC3300"/>
                </a:solidFill>
              </a:rPr>
              <a:t>FISCALES DIRIGIDAS A LA CONSOLIDACIÓN DE LAS FINANZAS PÚBLICAS</a:t>
            </a:r>
            <a:endParaRPr lang="es-ES" dirty="0">
              <a:solidFill>
                <a:srgbClr val="CC3300"/>
              </a:solidFill>
            </a:endParaRPr>
          </a:p>
        </p:txBody>
      </p:sp>
      <p:sp>
        <p:nvSpPr>
          <p:cNvPr id="4" name="3 CuadroTexto"/>
          <p:cNvSpPr txBox="1"/>
          <p:nvPr/>
        </p:nvSpPr>
        <p:spPr>
          <a:xfrm>
            <a:off x="5580112" y="4763448"/>
            <a:ext cx="2898664" cy="307777"/>
          </a:xfrm>
          <a:prstGeom prst="rect">
            <a:avLst/>
          </a:prstGeom>
          <a:noFill/>
        </p:spPr>
        <p:txBody>
          <a:bodyPr wrap="square" rtlCol="0">
            <a:spAutoFit/>
          </a:bodyPr>
          <a:lstStyle/>
          <a:p>
            <a:pPr algn="r"/>
            <a:r>
              <a:rPr lang="es-ES" sz="1400" dirty="0" smtClean="0"/>
              <a:t>Valencia, 6 de febrero de 2017</a:t>
            </a:r>
            <a:endParaRPr lang="es-ES" sz="1400" dirty="0"/>
          </a:p>
        </p:txBody>
      </p:sp>
      <p:sp>
        <p:nvSpPr>
          <p:cNvPr id="3" name="2 Rectángulo"/>
          <p:cNvSpPr/>
          <p:nvPr/>
        </p:nvSpPr>
        <p:spPr>
          <a:xfrm>
            <a:off x="683567" y="4760382"/>
            <a:ext cx="4758521" cy="1754326"/>
          </a:xfrm>
          <a:prstGeom prst="rect">
            <a:avLst/>
          </a:prstGeom>
        </p:spPr>
        <p:txBody>
          <a:bodyPr wrap="square">
            <a:spAutoFit/>
          </a:bodyPr>
          <a:lstStyle/>
          <a:p>
            <a:r>
              <a:rPr lang="es-ES" b="1" dirty="0" smtClean="0"/>
              <a:t>Vicente Casanova </a:t>
            </a:r>
            <a:r>
              <a:rPr lang="es-ES" b="1" dirty="0" err="1" smtClean="0"/>
              <a:t>Sorní</a:t>
            </a:r>
            <a:r>
              <a:rPr lang="es-ES" b="1" dirty="0" smtClean="0"/>
              <a:t/>
            </a:r>
            <a:br>
              <a:rPr lang="es-ES" b="1" dirty="0" smtClean="0"/>
            </a:br>
            <a:r>
              <a:rPr lang="es-ES" dirty="0" smtClean="0"/>
              <a:t>Copresidente de la Comisión de Fiscal del COEV</a:t>
            </a:r>
            <a:br>
              <a:rPr lang="es-ES" dirty="0" smtClean="0"/>
            </a:br>
            <a:r>
              <a:rPr lang="es-ES" dirty="0" smtClean="0"/>
              <a:t>Socio director </a:t>
            </a:r>
            <a:r>
              <a:rPr lang="es-ES" dirty="0"/>
              <a:t>en Vicente Casanova y </a:t>
            </a:r>
            <a:r>
              <a:rPr lang="es-ES" dirty="0" smtClean="0"/>
              <a:t>Asociados Asesores Legales </a:t>
            </a:r>
            <a:r>
              <a:rPr lang="es-ES" smtClean="0"/>
              <a:t>y Tributarios</a:t>
            </a:r>
            <a:br>
              <a:rPr lang="es-ES" smtClean="0"/>
            </a:br>
            <a:r>
              <a:rPr lang="es-ES" u="sng" smtClean="0">
                <a:solidFill>
                  <a:srgbClr val="CC3300"/>
                </a:solidFill>
              </a:rPr>
              <a:t>comision.fiscal@coev.com</a:t>
            </a:r>
            <a:endParaRPr lang="es-ES" u="sng" dirty="0">
              <a:solidFill>
                <a:srgbClr val="CC3300"/>
              </a:solidFill>
            </a:endParaRPr>
          </a:p>
          <a:p>
            <a:endParaRPr lang="es-ES" dirty="0" smtClean="0"/>
          </a:p>
        </p:txBody>
      </p:sp>
      <p:pic>
        <p:nvPicPr>
          <p:cNvPr id="6" name="7 Imagen" descr="loco_COEV_Transpa.gif"/>
          <p:cNvPicPr>
            <a:picLocks noChangeAspect="1"/>
          </p:cNvPicPr>
          <p:nvPr/>
        </p:nvPicPr>
        <p:blipFill>
          <a:blip r:embed="rId2"/>
          <a:srcRect/>
          <a:stretch>
            <a:fillRect/>
          </a:stretch>
        </p:blipFill>
        <p:spPr bwMode="auto">
          <a:xfrm>
            <a:off x="3563888" y="404664"/>
            <a:ext cx="1878201" cy="470093"/>
          </a:xfrm>
          <a:prstGeom prst="rect">
            <a:avLst/>
          </a:prstGeom>
          <a:noFill/>
          <a:ln w="9525">
            <a:noFill/>
            <a:miter lim="800000"/>
            <a:headEnd/>
            <a:tailEnd/>
          </a:ln>
        </p:spPr>
      </p:pic>
    </p:spTree>
    <p:extLst>
      <p:ext uri="{BB962C8B-B14F-4D97-AF65-F5344CB8AC3E}">
        <p14:creationId xmlns:p14="http://schemas.microsoft.com/office/powerpoint/2010/main" val="1039711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97337"/>
            <a:ext cx="8316109" cy="796950"/>
          </a:xfrm>
          <a:solidFill>
            <a:schemeClr val="accent6">
              <a:lumMod val="60000"/>
              <a:lumOff val="40000"/>
            </a:schemeClr>
          </a:solidFill>
        </p:spPr>
        <p:txBody>
          <a:bodyPr>
            <a:noAutofit/>
          </a:bodyPr>
          <a:lstStyle/>
          <a:p>
            <a:r>
              <a:rPr lang="es-ES" sz="3600" b="1" dirty="0" smtClean="0"/>
              <a:t>APLAZAMIENTO DE DEUDAS TRIBUTARIAS</a:t>
            </a:r>
            <a:endParaRPr lang="es-ES" sz="3600" b="1" dirty="0"/>
          </a:p>
        </p:txBody>
      </p:sp>
      <p:sp>
        <p:nvSpPr>
          <p:cNvPr id="3" name="2 Marcador de contenido"/>
          <p:cNvSpPr>
            <a:spLocks noGrp="1"/>
          </p:cNvSpPr>
          <p:nvPr>
            <p:ph idx="1"/>
          </p:nvPr>
        </p:nvSpPr>
        <p:spPr>
          <a:xfrm>
            <a:off x="457200" y="1412776"/>
            <a:ext cx="8229600" cy="5112568"/>
          </a:xfrm>
        </p:spPr>
        <p:txBody>
          <a:bodyPr>
            <a:noAutofit/>
          </a:bodyPr>
          <a:lstStyle/>
          <a:p>
            <a:pPr marL="0" indent="0" algn="ctr">
              <a:spcAft>
                <a:spcPts val="600"/>
              </a:spcAft>
              <a:buNone/>
            </a:pPr>
            <a:r>
              <a:rPr lang="es-ES" sz="1800" b="1" u="sng" dirty="0" smtClean="0"/>
              <a:t>MODIFICACIÓN DEL ARTÍCULO 65.2 DE LA LEY 58/2003, DE 17 DE DICIEMBRE, GENERAL TRIBUTARIA </a:t>
            </a:r>
          </a:p>
          <a:p>
            <a:pPr marL="0" indent="0" algn="just">
              <a:spcAft>
                <a:spcPts val="600"/>
              </a:spcAft>
              <a:buNone/>
            </a:pPr>
            <a:r>
              <a:rPr lang="es-ES" sz="2000" b="1" dirty="0"/>
              <a:t>No podrán ser objeto de aplazamiento o fraccionamiento </a:t>
            </a:r>
            <a:r>
              <a:rPr lang="es-ES" sz="2000" dirty="0"/>
              <a:t>las siguientes deudas tributarias</a:t>
            </a:r>
            <a:r>
              <a:rPr lang="es-ES" sz="1800" dirty="0"/>
              <a:t>: 	</a:t>
            </a:r>
            <a:endParaRPr lang="es-ES" sz="1800" b="1" u="sng" dirty="0" smtClean="0"/>
          </a:p>
          <a:p>
            <a:pPr algn="just">
              <a:spcAft>
                <a:spcPts val="600"/>
              </a:spcAft>
            </a:pPr>
            <a:r>
              <a:rPr lang="es-ES" sz="2200" dirty="0" smtClean="0"/>
              <a:t>a</a:t>
            </a:r>
            <a:r>
              <a:rPr lang="es-ES" sz="2200" dirty="0"/>
              <a:t>) Aquellas cuya exacción se realice por medio de efectos timbrados.</a:t>
            </a:r>
          </a:p>
          <a:p>
            <a:pPr algn="just">
              <a:spcAft>
                <a:spcPts val="600"/>
              </a:spcAft>
            </a:pPr>
            <a:r>
              <a:rPr lang="es-ES" sz="2200" dirty="0"/>
              <a:t>b) Las correspondientes a obligaciones tributarias que deban cumplir el retenedor o el obligado a realizar ingresos a cuenta.</a:t>
            </a:r>
          </a:p>
          <a:p>
            <a:pPr algn="just">
              <a:spcAft>
                <a:spcPts val="600"/>
              </a:spcAft>
            </a:pPr>
            <a:r>
              <a:rPr lang="es-ES" sz="2200" dirty="0"/>
              <a:t>c) En caso de concurso del obligado tributario, las que, de acuerdo con la legislación concursal, tengan la consideración de créditos contra la masa.</a:t>
            </a:r>
          </a:p>
          <a:p>
            <a:pPr algn="just"/>
            <a:r>
              <a:rPr lang="es-ES" sz="2200" dirty="0"/>
              <a:t>d) Las resultantes de la ejecución de decisiones de recuperación de ayudas de Estado reguladas en el título VII de esta Ley</a:t>
            </a:r>
            <a:r>
              <a:rPr lang="es-ES" sz="2200" dirty="0" smtClean="0"/>
              <a:t>.</a:t>
            </a:r>
            <a:endParaRPr lang="es-ES" sz="2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440" y="44624"/>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182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868958"/>
          </a:xfrm>
          <a:solidFill>
            <a:schemeClr val="accent6">
              <a:lumMod val="60000"/>
              <a:lumOff val="40000"/>
            </a:schemeClr>
          </a:solidFill>
        </p:spPr>
        <p:txBody>
          <a:bodyPr>
            <a:noAutofit/>
          </a:bodyPr>
          <a:lstStyle/>
          <a:p>
            <a:r>
              <a:rPr lang="es-ES" sz="3600" b="1" dirty="0" smtClean="0"/>
              <a:t>APLAZAMIENTO DE DEUDAS TRIBUTARIAS</a:t>
            </a:r>
            <a:endParaRPr lang="es-ES" sz="3600" b="1" dirty="0"/>
          </a:p>
        </p:txBody>
      </p:sp>
      <p:sp>
        <p:nvSpPr>
          <p:cNvPr id="3" name="2 Marcador de contenido"/>
          <p:cNvSpPr>
            <a:spLocks noGrp="1"/>
          </p:cNvSpPr>
          <p:nvPr>
            <p:ph idx="1"/>
          </p:nvPr>
        </p:nvSpPr>
        <p:spPr>
          <a:xfrm>
            <a:off x="457200" y="1412776"/>
            <a:ext cx="8229600" cy="5112568"/>
          </a:xfrm>
        </p:spPr>
        <p:txBody>
          <a:bodyPr>
            <a:normAutofit fontScale="77500" lnSpcReduction="20000"/>
          </a:bodyPr>
          <a:lstStyle/>
          <a:p>
            <a:pPr marL="0" indent="0">
              <a:spcAft>
                <a:spcPts val="600"/>
              </a:spcAft>
              <a:buNone/>
            </a:pPr>
            <a:r>
              <a:rPr lang="es-ES" sz="2300" b="1" u="sng" dirty="0" smtClean="0"/>
              <a:t> </a:t>
            </a:r>
          </a:p>
          <a:p>
            <a:pPr>
              <a:spcAft>
                <a:spcPts val="600"/>
              </a:spcAft>
            </a:pPr>
            <a:r>
              <a:rPr lang="es-ES" dirty="0" smtClean="0">
                <a:solidFill>
                  <a:schemeClr val="tx2">
                    <a:lumMod val="60000"/>
                    <a:lumOff val="40000"/>
                  </a:schemeClr>
                </a:solidFill>
              </a:rPr>
              <a:t>e)</a:t>
            </a:r>
            <a:r>
              <a:rPr lang="es-ES" dirty="0" smtClean="0"/>
              <a:t> Las resultantes de la ejecución de resoluciones firmes total o parcialmente desestimatorias dictadas en un recurso o reclamación económico-administrativa o en un recurso contencioso-administrativo que previamente hayan sido objeto de suspensión durante la tramitación de dichos recursos o reclamaciones. NOVEDAD RDL 3/2016.</a:t>
            </a:r>
          </a:p>
          <a:p>
            <a:pPr>
              <a:spcAft>
                <a:spcPts val="600"/>
              </a:spcAft>
            </a:pPr>
            <a:r>
              <a:rPr lang="es-ES" dirty="0" smtClean="0">
                <a:solidFill>
                  <a:schemeClr val="tx2">
                    <a:lumMod val="60000"/>
                    <a:lumOff val="40000"/>
                  </a:schemeClr>
                </a:solidFill>
              </a:rPr>
              <a:t>f)</a:t>
            </a:r>
            <a:r>
              <a:rPr lang="es-ES" dirty="0" smtClean="0"/>
              <a:t> Las derivadas de tributos que deban ser legalmente repercutidos salvo que se justifique debidamente que las cuotas repercutidas no han sido efectivamente pagadas. </a:t>
            </a:r>
            <a:r>
              <a:rPr lang="es-ES" sz="3600" dirty="0" smtClean="0"/>
              <a:t>[IVA] </a:t>
            </a:r>
            <a:r>
              <a:rPr lang="es-ES" dirty="0"/>
              <a:t>NOVEDAD RDL 3/2016.</a:t>
            </a:r>
            <a:endParaRPr lang="es-ES" sz="3600" dirty="0" smtClean="0"/>
          </a:p>
          <a:p>
            <a:r>
              <a:rPr lang="es-ES" dirty="0" smtClean="0">
                <a:solidFill>
                  <a:schemeClr val="tx2">
                    <a:lumMod val="60000"/>
                    <a:lumOff val="40000"/>
                  </a:schemeClr>
                </a:solidFill>
              </a:rPr>
              <a:t>g)</a:t>
            </a:r>
            <a:r>
              <a:rPr lang="es-ES" dirty="0" smtClean="0"/>
              <a:t> Las correspondientes a obligaciones tributarias que deba cumplir el obligado a realizar pagos fraccionados del Impuesto sobre Sociedades</a:t>
            </a:r>
            <a:r>
              <a:rPr lang="es-ES" dirty="0"/>
              <a:t>. NOVEDAD RDL 3/2016.</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440" y="0"/>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457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229600" cy="724942"/>
          </a:xfrm>
          <a:solidFill>
            <a:schemeClr val="accent6">
              <a:lumMod val="60000"/>
              <a:lumOff val="40000"/>
            </a:schemeClr>
          </a:solidFill>
        </p:spPr>
        <p:txBody>
          <a:bodyPr>
            <a:noAutofit/>
          </a:bodyPr>
          <a:lstStyle/>
          <a:p>
            <a:r>
              <a:rPr lang="es-ES" sz="3600" b="1" dirty="0" smtClean="0"/>
              <a:t>OTRAS MODIFICACIONES</a:t>
            </a:r>
            <a:endParaRPr lang="es-ES" sz="3600" dirty="0"/>
          </a:p>
        </p:txBody>
      </p:sp>
      <p:sp>
        <p:nvSpPr>
          <p:cNvPr id="3" name="2 Marcador de contenido"/>
          <p:cNvSpPr>
            <a:spLocks noGrp="1"/>
          </p:cNvSpPr>
          <p:nvPr>
            <p:ph idx="1"/>
          </p:nvPr>
        </p:nvSpPr>
        <p:spPr/>
        <p:txBody>
          <a:bodyPr>
            <a:noAutofit/>
          </a:bodyPr>
          <a:lstStyle/>
          <a:p>
            <a:pPr marL="0" indent="0" algn="just">
              <a:buNone/>
            </a:pPr>
            <a:r>
              <a:rPr lang="es-ES" sz="2400" b="1" u="sng" dirty="0" smtClean="0"/>
              <a:t>IMPUESTO SOBRE EL PATRIMONIO:</a:t>
            </a:r>
          </a:p>
          <a:p>
            <a:pPr marL="0" indent="0" algn="just">
              <a:spcAft>
                <a:spcPts val="1200"/>
              </a:spcAft>
              <a:buNone/>
            </a:pPr>
            <a:r>
              <a:rPr lang="es-ES" sz="2400" dirty="0" smtClean="0"/>
              <a:t>Se pospone para 2018 la bonificación del 100% sobre la cuota íntegra, por lo que durante 2017 se mantiene la tributación por este impuesto.</a:t>
            </a:r>
          </a:p>
          <a:p>
            <a:pPr marL="0" indent="0" algn="just">
              <a:buNone/>
            </a:pPr>
            <a:r>
              <a:rPr lang="es-ES" sz="2400" b="1" u="sng" dirty="0" smtClean="0"/>
              <a:t>IMPUESTOS </a:t>
            </a:r>
            <a:r>
              <a:rPr lang="es-ES" sz="2400" b="1" u="sng" dirty="0"/>
              <a:t>ESPECIALES:</a:t>
            </a:r>
          </a:p>
          <a:p>
            <a:pPr marL="0" indent="0" algn="just">
              <a:spcAft>
                <a:spcPts val="1200"/>
              </a:spcAft>
              <a:buNone/>
            </a:pPr>
            <a:r>
              <a:rPr lang="es-ES" sz="2400" dirty="0" smtClean="0"/>
              <a:t>Se incrementan los </a:t>
            </a:r>
            <a:r>
              <a:rPr lang="es-ES" sz="2400" b="1" dirty="0" smtClean="0"/>
              <a:t>Impuestos sobre Productos intermedios, sobre </a:t>
            </a:r>
            <a:r>
              <a:rPr lang="es-ES" sz="2400" b="1" dirty="0"/>
              <a:t>el Alcohol y Bebidas Derivadas </a:t>
            </a:r>
            <a:r>
              <a:rPr lang="es-ES" sz="2400" b="1" dirty="0" smtClean="0"/>
              <a:t>y sobre </a:t>
            </a:r>
            <a:r>
              <a:rPr lang="es-ES" sz="2400" b="1" dirty="0"/>
              <a:t>las Labores del Tabaco </a:t>
            </a:r>
            <a:r>
              <a:rPr lang="es-ES" sz="2400" b="1" dirty="0" smtClean="0"/>
              <a:t>.</a:t>
            </a:r>
            <a:endParaRPr lang="es-ES" sz="2400" b="1" dirty="0"/>
          </a:p>
          <a:p>
            <a:pPr marL="0" indent="0" algn="just">
              <a:buNone/>
            </a:pPr>
            <a:r>
              <a:rPr lang="es-ES" sz="2400" b="1" u="sng" dirty="0"/>
              <a:t>ACTUALIZACIÓN DE VALORES CATASTRALES:</a:t>
            </a:r>
          </a:p>
          <a:p>
            <a:pPr marL="0" indent="0" algn="just">
              <a:buNone/>
            </a:pPr>
            <a:r>
              <a:rPr lang="es-ES" sz="2400" dirty="0" smtClean="0"/>
              <a:t>Se modifican los coeficientes de actualización catastrales. </a:t>
            </a:r>
            <a:endParaRPr lang="es-ES" sz="24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116632"/>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822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7" y="1124744"/>
            <a:ext cx="7772400" cy="1368152"/>
          </a:xfrm>
          <a:solidFill>
            <a:schemeClr val="accent2">
              <a:lumMod val="60000"/>
              <a:lumOff val="40000"/>
              <a:alpha val="5000"/>
            </a:schemeClr>
          </a:solidFill>
          <a:ln>
            <a:solidFill>
              <a:srgbClr val="C00000"/>
            </a:solidFill>
          </a:ln>
        </p:spPr>
        <p:txBody>
          <a:bodyPr>
            <a:noAutofit/>
          </a:bodyPr>
          <a:lstStyle/>
          <a:p>
            <a:r>
              <a:rPr lang="es-ES" sz="2800" b="1" dirty="0" smtClean="0">
                <a:solidFill>
                  <a:srgbClr val="CC3300"/>
                </a:solidFill>
              </a:rPr>
              <a:t/>
            </a:r>
            <a:br>
              <a:rPr lang="es-ES" sz="2800" b="1" dirty="0" smtClean="0">
                <a:solidFill>
                  <a:srgbClr val="CC3300"/>
                </a:solidFill>
              </a:rPr>
            </a:br>
            <a:r>
              <a:rPr lang="es-ES" sz="2800" b="1" dirty="0">
                <a:solidFill>
                  <a:srgbClr val="CC3300"/>
                </a:solidFill>
              </a:rPr>
              <a:t/>
            </a:r>
            <a:br>
              <a:rPr lang="es-ES" sz="2800" b="1" dirty="0">
                <a:solidFill>
                  <a:srgbClr val="CC3300"/>
                </a:solidFill>
              </a:rPr>
            </a:br>
            <a:r>
              <a:rPr lang="es-ES" sz="2800" b="1" dirty="0" smtClean="0">
                <a:solidFill>
                  <a:srgbClr val="CC3300"/>
                </a:solidFill>
              </a:rPr>
              <a:t/>
            </a:r>
            <a:br>
              <a:rPr lang="es-ES" sz="2800" b="1" dirty="0" smtClean="0">
                <a:solidFill>
                  <a:srgbClr val="CC3300"/>
                </a:solidFill>
              </a:rPr>
            </a:br>
            <a:r>
              <a:rPr lang="es-ES" sz="2800" b="1" dirty="0" smtClean="0">
                <a:solidFill>
                  <a:srgbClr val="CC3300"/>
                </a:solidFill>
              </a:rPr>
              <a:t>REAL </a:t>
            </a:r>
            <a:r>
              <a:rPr lang="es-ES" sz="2800" b="1" dirty="0">
                <a:solidFill>
                  <a:srgbClr val="CC3300"/>
                </a:solidFill>
              </a:rPr>
              <a:t>DECRETO-LEY </a:t>
            </a:r>
            <a:r>
              <a:rPr lang="es-ES" sz="2800" b="1" dirty="0" smtClean="0">
                <a:solidFill>
                  <a:srgbClr val="CC3300"/>
                </a:solidFill>
              </a:rPr>
              <a:t>3/2016 </a:t>
            </a:r>
            <a:br>
              <a:rPr lang="es-ES" sz="2800" b="1" dirty="0" smtClean="0">
                <a:solidFill>
                  <a:srgbClr val="CC3300"/>
                </a:solidFill>
              </a:rPr>
            </a:br>
            <a:r>
              <a:rPr lang="es-ES" sz="2800" b="1" dirty="0" smtClean="0">
                <a:solidFill>
                  <a:srgbClr val="CC3300"/>
                </a:solidFill>
              </a:rPr>
              <a:t>MEDIDAS </a:t>
            </a:r>
            <a:r>
              <a:rPr lang="es-ES" sz="2800" b="1" dirty="0">
                <a:solidFill>
                  <a:srgbClr val="CC3300"/>
                </a:solidFill>
              </a:rPr>
              <a:t>FISCALES DIRIGIDAS A LA CONSOLIDACIÓN DE LAS FINANZAS </a:t>
            </a:r>
            <a:r>
              <a:rPr lang="es-ES" sz="2800" b="1" dirty="0" smtClean="0">
                <a:solidFill>
                  <a:srgbClr val="CC3300"/>
                </a:solidFill>
              </a:rPr>
              <a:t>PÚBLICAS</a:t>
            </a:r>
            <a:br>
              <a:rPr lang="es-ES" sz="2800" b="1" dirty="0" smtClean="0">
                <a:solidFill>
                  <a:srgbClr val="CC3300"/>
                </a:solidFill>
              </a:rPr>
            </a:br>
            <a:r>
              <a:rPr lang="es-ES" sz="2800" b="1" dirty="0">
                <a:solidFill>
                  <a:srgbClr val="CC3300"/>
                </a:solidFill>
              </a:rPr>
              <a:t/>
            </a:r>
            <a:br>
              <a:rPr lang="es-ES" sz="2800" b="1" dirty="0">
                <a:solidFill>
                  <a:srgbClr val="CC3300"/>
                </a:solidFill>
              </a:rPr>
            </a:br>
            <a:endParaRPr lang="es-ES" sz="6600" dirty="0">
              <a:solidFill>
                <a:srgbClr val="CC3300"/>
              </a:solidFill>
            </a:endParaRPr>
          </a:p>
        </p:txBody>
      </p:sp>
      <p:sp>
        <p:nvSpPr>
          <p:cNvPr id="4" name="3 CuadroTexto"/>
          <p:cNvSpPr txBox="1"/>
          <p:nvPr/>
        </p:nvSpPr>
        <p:spPr>
          <a:xfrm>
            <a:off x="5580112" y="4763448"/>
            <a:ext cx="2898664" cy="307777"/>
          </a:xfrm>
          <a:prstGeom prst="rect">
            <a:avLst/>
          </a:prstGeom>
          <a:noFill/>
        </p:spPr>
        <p:txBody>
          <a:bodyPr wrap="square" rtlCol="0">
            <a:spAutoFit/>
          </a:bodyPr>
          <a:lstStyle/>
          <a:p>
            <a:pPr algn="r"/>
            <a:r>
              <a:rPr lang="es-ES" sz="1400" dirty="0" smtClean="0"/>
              <a:t>Valencia, 6 de febrero de 2017</a:t>
            </a:r>
            <a:endParaRPr lang="es-ES" sz="1400" dirty="0"/>
          </a:p>
        </p:txBody>
      </p:sp>
      <p:sp>
        <p:nvSpPr>
          <p:cNvPr id="3" name="2 Rectángulo"/>
          <p:cNvSpPr/>
          <p:nvPr/>
        </p:nvSpPr>
        <p:spPr>
          <a:xfrm>
            <a:off x="683567" y="4760382"/>
            <a:ext cx="4758521" cy="1754326"/>
          </a:xfrm>
          <a:prstGeom prst="rect">
            <a:avLst/>
          </a:prstGeom>
        </p:spPr>
        <p:txBody>
          <a:bodyPr wrap="square">
            <a:spAutoFit/>
          </a:bodyPr>
          <a:lstStyle/>
          <a:p>
            <a:r>
              <a:rPr lang="es-ES" b="1" dirty="0" smtClean="0"/>
              <a:t>Vicente Casanova </a:t>
            </a:r>
            <a:r>
              <a:rPr lang="es-ES" b="1" dirty="0" err="1" smtClean="0"/>
              <a:t>Sorní</a:t>
            </a:r>
            <a:r>
              <a:rPr lang="es-ES" b="1" dirty="0" smtClean="0"/>
              <a:t/>
            </a:r>
            <a:br>
              <a:rPr lang="es-ES" b="1" dirty="0" smtClean="0"/>
            </a:br>
            <a:r>
              <a:rPr lang="es-ES" dirty="0" smtClean="0"/>
              <a:t>Copresidente de la Comisión de Fiscal del COEV</a:t>
            </a:r>
            <a:br>
              <a:rPr lang="es-ES" dirty="0" smtClean="0"/>
            </a:br>
            <a:r>
              <a:rPr lang="es-ES" dirty="0" smtClean="0"/>
              <a:t>Socio director </a:t>
            </a:r>
            <a:r>
              <a:rPr lang="es-ES" dirty="0"/>
              <a:t>en Vicente Casanova y </a:t>
            </a:r>
            <a:r>
              <a:rPr lang="es-ES" dirty="0" smtClean="0"/>
              <a:t>Asociados Asesores Legales </a:t>
            </a:r>
            <a:r>
              <a:rPr lang="es-ES" smtClean="0"/>
              <a:t>y Tributarios</a:t>
            </a:r>
            <a:br>
              <a:rPr lang="es-ES" smtClean="0"/>
            </a:br>
            <a:r>
              <a:rPr lang="es-ES" u="sng" smtClean="0">
                <a:solidFill>
                  <a:srgbClr val="CC3300"/>
                </a:solidFill>
              </a:rPr>
              <a:t>comision.fiscal@coev.com</a:t>
            </a:r>
            <a:endParaRPr lang="es-ES" u="sng" dirty="0">
              <a:solidFill>
                <a:srgbClr val="CC3300"/>
              </a:solidFill>
            </a:endParaRPr>
          </a:p>
          <a:p>
            <a:endParaRPr lang="es-ES" dirty="0" smtClean="0"/>
          </a:p>
        </p:txBody>
      </p:sp>
      <p:pic>
        <p:nvPicPr>
          <p:cNvPr id="6" name="7 Imagen" descr="loco_COEV_Transpa.gif"/>
          <p:cNvPicPr>
            <a:picLocks noChangeAspect="1"/>
          </p:cNvPicPr>
          <p:nvPr/>
        </p:nvPicPr>
        <p:blipFill>
          <a:blip r:embed="rId2"/>
          <a:srcRect/>
          <a:stretch>
            <a:fillRect/>
          </a:stretch>
        </p:blipFill>
        <p:spPr bwMode="auto">
          <a:xfrm>
            <a:off x="3563888" y="404664"/>
            <a:ext cx="1878201" cy="470093"/>
          </a:xfrm>
          <a:prstGeom prst="rect">
            <a:avLst/>
          </a:prstGeom>
          <a:noFill/>
          <a:ln w="9525">
            <a:noFill/>
            <a:miter lim="800000"/>
            <a:headEnd/>
            <a:tailEnd/>
          </a:ln>
        </p:spPr>
      </p:pic>
      <p:sp>
        <p:nvSpPr>
          <p:cNvPr id="5" name="4 Rectángulo"/>
          <p:cNvSpPr/>
          <p:nvPr/>
        </p:nvSpPr>
        <p:spPr>
          <a:xfrm>
            <a:off x="683567" y="2708920"/>
            <a:ext cx="7795209" cy="1107996"/>
          </a:xfrm>
          <a:prstGeom prst="rect">
            <a:avLst/>
          </a:prstGeom>
        </p:spPr>
        <p:txBody>
          <a:bodyPr wrap="square">
            <a:spAutoFit/>
          </a:bodyPr>
          <a:lstStyle/>
          <a:p>
            <a:pPr algn="ctr"/>
            <a:r>
              <a:rPr lang="es-ES" sz="6600" b="1" dirty="0">
                <a:solidFill>
                  <a:srgbClr val="CC3300"/>
                </a:solidFill>
                <a:ea typeface="+mj-ea"/>
                <a:cs typeface="+mj-cs"/>
              </a:rPr>
              <a:t>MUCHAS GRACIAS</a:t>
            </a:r>
            <a:endParaRPr lang="es-ES" dirty="0"/>
          </a:p>
        </p:txBody>
      </p:sp>
    </p:spTree>
    <p:extLst>
      <p:ext uri="{BB962C8B-B14F-4D97-AF65-F5344CB8AC3E}">
        <p14:creationId xmlns:p14="http://schemas.microsoft.com/office/powerpoint/2010/main" val="1032064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435280" cy="850106"/>
          </a:xfrm>
          <a:solidFill>
            <a:schemeClr val="accent2">
              <a:lumMod val="60000"/>
              <a:lumOff val="40000"/>
              <a:alpha val="6000"/>
            </a:schemeClr>
          </a:solidFill>
          <a:ln>
            <a:solidFill>
              <a:srgbClr val="C00000"/>
            </a:solidFill>
          </a:ln>
        </p:spPr>
        <p:txBody>
          <a:bodyPr>
            <a:normAutofit fontScale="90000"/>
          </a:bodyPr>
          <a:lstStyle/>
          <a:p>
            <a:r>
              <a:rPr lang="es-ES" sz="2800" b="1" dirty="0" smtClean="0">
                <a:solidFill>
                  <a:srgbClr val="CC3300"/>
                </a:solidFill>
              </a:rPr>
              <a:t>PRINCIPALES MODIFICACIONES EN EL IMPUESTO SOBRE SOCIEDADES</a:t>
            </a:r>
            <a:endParaRPr lang="es-ES" sz="2800" b="1" dirty="0">
              <a:solidFill>
                <a:srgbClr val="CC3300"/>
              </a:solidFill>
            </a:endParaRPr>
          </a:p>
        </p:txBody>
      </p:sp>
      <p:sp>
        <p:nvSpPr>
          <p:cNvPr id="3" name="2 Marcador de contenido"/>
          <p:cNvSpPr>
            <a:spLocks noGrp="1"/>
          </p:cNvSpPr>
          <p:nvPr>
            <p:ph idx="1"/>
          </p:nvPr>
        </p:nvSpPr>
        <p:spPr>
          <a:xfrm>
            <a:off x="457200" y="1628800"/>
            <a:ext cx="8435280" cy="4752528"/>
          </a:xfrm>
          <a:ln>
            <a:noFill/>
          </a:ln>
        </p:spPr>
        <p:txBody>
          <a:bodyPr>
            <a:noAutofit/>
          </a:bodyPr>
          <a:lstStyle/>
          <a:p>
            <a:pPr>
              <a:spcBef>
                <a:spcPts val="0"/>
              </a:spcBef>
              <a:spcAft>
                <a:spcPts val="1200"/>
              </a:spcAft>
            </a:pPr>
            <a:r>
              <a:rPr lang="es-ES" sz="2200" b="1" dirty="0" smtClean="0"/>
              <a:t>MODIFICACIONES PARA PERIODOS INICIADOS A PARTIR DE </a:t>
            </a:r>
            <a:r>
              <a:rPr lang="es-ES" sz="2800" b="1" dirty="0" smtClean="0"/>
              <a:t>2016</a:t>
            </a:r>
            <a:endParaRPr lang="es-ES" sz="2200" b="1" dirty="0" smtClean="0"/>
          </a:p>
          <a:p>
            <a:pPr lvl="1"/>
            <a:r>
              <a:rPr lang="es-ES" sz="2000" dirty="0" smtClean="0"/>
              <a:t>REVERSIÓN DE LAS PÉRDIDAS POR DETERIORO DE PARTICIPACIONES QUE HAYAN SIDO DEDUCIBLES (</a:t>
            </a:r>
            <a:r>
              <a:rPr lang="es-ES" sz="2000" dirty="0" err="1" smtClean="0"/>
              <a:t>DT</a:t>
            </a:r>
            <a:r>
              <a:rPr lang="es-ES" sz="2000" dirty="0" smtClean="0"/>
              <a:t> 16ª)</a:t>
            </a:r>
          </a:p>
          <a:p>
            <a:pPr marL="342900" lvl="1" indent="-342900">
              <a:spcBef>
                <a:spcPts val="1200"/>
              </a:spcBef>
              <a:spcAft>
                <a:spcPts val="1200"/>
              </a:spcAft>
              <a:buFont typeface="Arial" panose="020B0604020202020204" pitchFamily="34" charset="0"/>
              <a:buChar char="•"/>
            </a:pPr>
            <a:r>
              <a:rPr lang="es-ES" sz="2200" b="1" dirty="0" smtClean="0"/>
              <a:t>MODIFICACIONES PARA PERIODOS INICIADOS A PARTIR DE </a:t>
            </a:r>
            <a:r>
              <a:rPr lang="es-ES" b="1" dirty="0" smtClean="0"/>
              <a:t>2017</a:t>
            </a:r>
            <a:endParaRPr lang="es-ES" dirty="0" smtClean="0"/>
          </a:p>
          <a:p>
            <a:pPr lvl="1"/>
            <a:r>
              <a:rPr lang="es-ES" sz="2000" dirty="0" smtClean="0"/>
              <a:t>DETERIOROS Y PÉRDIDAS </a:t>
            </a:r>
            <a:r>
              <a:rPr lang="es-ES" sz="2000" dirty="0"/>
              <a:t>EN LA TRANSMISIÓN DE PARTICIPACIONES CON DERECHO A LA </a:t>
            </a:r>
            <a:r>
              <a:rPr lang="es-ES" sz="2000" dirty="0" smtClean="0"/>
              <a:t>EXENCIÓN</a:t>
            </a:r>
          </a:p>
          <a:p>
            <a:pPr lvl="1"/>
            <a:r>
              <a:rPr lang="es-ES" sz="2000" dirty="0" smtClean="0"/>
              <a:t>EXTINCIÓN DE LA PARTICIPADA</a:t>
            </a:r>
          </a:p>
          <a:p>
            <a:pPr lvl="1"/>
            <a:r>
              <a:rPr lang="es-ES" sz="2000" dirty="0"/>
              <a:t>MINORACIÓN O NO DEDUCCIÓN DE RENTAS NEGATIVAS DERIVADAS DE PARTICIPACIONES SIN DERECHO A LA EXENCIÓN</a:t>
            </a:r>
            <a:r>
              <a:rPr lang="es-ES" sz="2000" dirty="0" smtClean="0"/>
              <a:t>:</a:t>
            </a:r>
          </a:p>
          <a:p>
            <a:pPr lvl="1"/>
            <a:r>
              <a:rPr lang="es-ES" sz="2000" dirty="0" smtClean="0"/>
              <a:t>RÉGIMEN </a:t>
            </a:r>
            <a:r>
              <a:rPr lang="es-ES" sz="2000" dirty="0"/>
              <a:t>DE DIFERIMIENTO DE R</a:t>
            </a:r>
            <a:r>
              <a:rPr lang="es-ES" sz="2000" dirty="0" smtClean="0"/>
              <a:t>ENTAS </a:t>
            </a:r>
            <a:r>
              <a:rPr lang="es-ES" sz="2000" dirty="0"/>
              <a:t>NEGATIVAS DERIVADAS DE TRANSMISIONES INTRA-GRUPO DE PARTICIPACIONES SIN DERECHO A LA EXENCIÓN</a:t>
            </a:r>
          </a:p>
          <a:p>
            <a:endParaRPr lang="es-ES" sz="3600" dirty="0"/>
          </a:p>
          <a:p>
            <a:endParaRPr lang="es-ES" sz="3600" dirty="0"/>
          </a:p>
          <a:p>
            <a:pPr marL="742950" lvl="2" indent="-342900"/>
            <a:endParaRPr lang="es-ES" dirty="0"/>
          </a:p>
          <a:p>
            <a:endParaRPr lang="es-ES" dirty="0"/>
          </a:p>
        </p:txBody>
      </p:sp>
      <p:pic>
        <p:nvPicPr>
          <p:cNvPr id="7" name="Imagen 1"/>
          <p:cNvPicPr>
            <a:picLocks noChangeAspect="1" noChangeArrowheads="1"/>
          </p:cNvPicPr>
          <p:nvPr/>
        </p:nvPicPr>
        <p:blipFill>
          <a:blip r:embed="rId2" cstate="print"/>
          <a:srcRect/>
          <a:stretch>
            <a:fillRect/>
          </a:stretch>
        </p:blipFill>
        <p:spPr bwMode="auto">
          <a:xfrm>
            <a:off x="8388424" y="116632"/>
            <a:ext cx="407988" cy="441325"/>
          </a:xfrm>
          <a:prstGeom prst="rect">
            <a:avLst/>
          </a:prstGeom>
          <a:noFill/>
          <a:ln w="9525">
            <a:noFill/>
            <a:miter lim="800000"/>
            <a:headEnd/>
            <a:tailEnd/>
          </a:ln>
        </p:spPr>
      </p:pic>
    </p:spTree>
    <p:extLst>
      <p:ext uri="{BB962C8B-B14F-4D97-AF65-F5344CB8AC3E}">
        <p14:creationId xmlns:p14="http://schemas.microsoft.com/office/powerpoint/2010/main" val="412345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0393" y="692696"/>
            <a:ext cx="8928992" cy="576064"/>
          </a:xfrm>
        </p:spPr>
        <p:txBody>
          <a:bodyPr>
            <a:noAutofit/>
          </a:bodyPr>
          <a:lstStyle/>
          <a:p>
            <a:r>
              <a:rPr lang="es-ES" sz="2800" b="1" dirty="0" smtClean="0">
                <a:solidFill>
                  <a:schemeClr val="tx1">
                    <a:lumMod val="85000"/>
                    <a:lumOff val="15000"/>
                  </a:schemeClr>
                </a:solidFill>
              </a:rPr>
              <a:t>EFECTOS EN PERIODOS INICIADOS A PARTIR DEL 1/01/2016</a:t>
            </a:r>
            <a:endParaRPr lang="es-ES" sz="2800" dirty="0">
              <a:solidFill>
                <a:schemeClr val="tx1">
                  <a:lumMod val="85000"/>
                  <a:lumOff val="15000"/>
                </a:schemeClr>
              </a:solidFill>
            </a:endParaRPr>
          </a:p>
        </p:txBody>
      </p:sp>
      <p:sp>
        <p:nvSpPr>
          <p:cNvPr id="3" name="2 Marcador de contenido"/>
          <p:cNvSpPr>
            <a:spLocks noGrp="1"/>
          </p:cNvSpPr>
          <p:nvPr>
            <p:ph idx="1"/>
          </p:nvPr>
        </p:nvSpPr>
        <p:spPr>
          <a:xfrm>
            <a:off x="179512" y="1340768"/>
            <a:ext cx="8784976" cy="5328592"/>
          </a:xfrm>
        </p:spPr>
        <p:txBody>
          <a:bodyPr>
            <a:noAutofit/>
          </a:bodyPr>
          <a:lstStyle/>
          <a:p>
            <a:pPr marL="0" indent="0">
              <a:buNone/>
            </a:pPr>
            <a:r>
              <a:rPr lang="es-ES" sz="2400" b="1" u="heavy" dirty="0" smtClean="0">
                <a:solidFill>
                  <a:schemeClr val="tx1">
                    <a:lumMod val="75000"/>
                    <a:lumOff val="25000"/>
                  </a:schemeClr>
                </a:solidFill>
                <a:uFill>
                  <a:solidFill>
                    <a:schemeClr val="accent6"/>
                  </a:solidFill>
                </a:uFill>
              </a:rPr>
              <a:t>REVERSIÓN </a:t>
            </a:r>
            <a:r>
              <a:rPr lang="es-ES" sz="2400" b="1" u="heavy" dirty="0">
                <a:solidFill>
                  <a:schemeClr val="tx1">
                    <a:lumMod val="75000"/>
                    <a:lumOff val="25000"/>
                  </a:schemeClr>
                </a:solidFill>
                <a:uFill>
                  <a:solidFill>
                    <a:schemeClr val="accent6"/>
                  </a:solidFill>
                </a:uFill>
              </a:rPr>
              <a:t>DE LAS PÉRDIDAS POR DETERIORO DE PARTICIPACIONES QUE HAYAN SIDO DEDUCIBLES (</a:t>
            </a:r>
            <a:r>
              <a:rPr lang="es-ES" sz="2400" b="1" u="heavy" dirty="0" err="1">
                <a:solidFill>
                  <a:schemeClr val="tx1">
                    <a:lumMod val="75000"/>
                    <a:lumOff val="25000"/>
                  </a:schemeClr>
                </a:solidFill>
                <a:uFill>
                  <a:solidFill>
                    <a:schemeClr val="accent6"/>
                  </a:solidFill>
                </a:uFill>
              </a:rPr>
              <a:t>DT</a:t>
            </a:r>
            <a:r>
              <a:rPr lang="es-ES" sz="2400" b="1" u="heavy" dirty="0">
                <a:solidFill>
                  <a:schemeClr val="tx1">
                    <a:lumMod val="75000"/>
                    <a:lumOff val="25000"/>
                  </a:schemeClr>
                </a:solidFill>
                <a:uFill>
                  <a:solidFill>
                    <a:schemeClr val="accent6"/>
                  </a:solidFill>
                </a:uFill>
              </a:rPr>
              <a:t> 16ª)</a:t>
            </a:r>
          </a:p>
          <a:p>
            <a:pPr marL="0" indent="0" algn="just">
              <a:spcAft>
                <a:spcPts val="300"/>
              </a:spcAft>
              <a:buNone/>
            </a:pPr>
            <a:r>
              <a:rPr lang="es-ES" sz="2000" b="1" dirty="0"/>
              <a:t>Obligación de reversión “mínima”: </a:t>
            </a:r>
            <a:r>
              <a:rPr lang="es-ES" sz="1900" dirty="0"/>
              <a:t>La reversión de las pérdidas por deterioro de valor de participaciones que resultaron fiscalmente deducibles en periodos impositivos previos a 2013 y que a partir de esa fecha no lo son, deberá realizarse por un importe mínimo anual, de forma lineal durante cinco años (2016-2020</a:t>
            </a:r>
            <a:r>
              <a:rPr lang="es-ES" sz="1900" dirty="0" smtClean="0"/>
              <a:t>).</a:t>
            </a:r>
          </a:p>
          <a:p>
            <a:pPr marL="0" indent="0" algn="just">
              <a:spcAft>
                <a:spcPts val="300"/>
              </a:spcAft>
              <a:buNone/>
            </a:pPr>
            <a:r>
              <a:rPr lang="es-ES" sz="1900" dirty="0"/>
              <a:t>En caso de que, por la aplicación de las reglas de recuperación del deterioro de cartera previamente existentes en la LIS tuviera que recuperarse en alguno de esos cinco períodos un deterioro superior, será ése el importe recuperable en el ejercicio </a:t>
            </a:r>
            <a:r>
              <a:rPr lang="es-ES" sz="1900" dirty="0" smtClean="0"/>
              <a:t>correspondiente, </a:t>
            </a:r>
            <a:r>
              <a:rPr lang="es-ES" sz="1900" dirty="0"/>
              <a:t>y el saldo del deterioro de cartera restante pendiente de recuperar (una vez integrada esa mayor reversión) se integrará por partes iguales en los </a:t>
            </a:r>
            <a:r>
              <a:rPr lang="es-ES" sz="1900" dirty="0" smtClean="0"/>
              <a:t>periodos impositivos </a:t>
            </a:r>
            <a:r>
              <a:rPr lang="es-ES" sz="1900" dirty="0"/>
              <a:t>restantes </a:t>
            </a:r>
            <a:r>
              <a:rPr lang="es-ES" sz="1900" dirty="0" smtClean="0"/>
              <a:t>.</a:t>
            </a:r>
            <a:endParaRPr lang="es-ES" sz="1900" dirty="0"/>
          </a:p>
          <a:p>
            <a:pPr marL="0" indent="0" algn="just">
              <a:spcAft>
                <a:spcPts val="300"/>
              </a:spcAft>
              <a:buNone/>
            </a:pPr>
            <a:r>
              <a:rPr lang="es-ES" sz="1900" dirty="0" smtClean="0"/>
              <a:t>En </a:t>
            </a:r>
            <a:r>
              <a:rPr lang="es-ES" sz="1900" dirty="0"/>
              <a:t>el caso de que se transmitan las participaciones durante estos cinco períodos impositivos, las cantidades pendientes de revertir deberán integrarse en la base imponible del período impositivo en que aquélla se produzca, con el límite de la renta positiva derivada de la transmisión.</a:t>
            </a:r>
          </a:p>
          <a:p>
            <a:pPr marL="0" indent="0" algn="just">
              <a:buNone/>
            </a:pPr>
            <a:endParaRPr lang="es-ES" sz="2000" dirty="0"/>
          </a:p>
          <a:p>
            <a:endParaRPr lang="es-ES" dirty="0"/>
          </a:p>
        </p:txBody>
      </p:sp>
      <p:sp>
        <p:nvSpPr>
          <p:cNvPr id="4" name="1 Título"/>
          <p:cNvSpPr txBox="1">
            <a:spLocks/>
          </p:cNvSpPr>
          <p:nvPr/>
        </p:nvSpPr>
        <p:spPr>
          <a:xfrm>
            <a:off x="0" y="462140"/>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440" y="16323"/>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247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0" y="439886"/>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6013" y="0"/>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0" y="738302"/>
            <a:ext cx="1329195"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Ejemplo</a:t>
            </a:r>
            <a:endParaRPr lang="es-ES" sz="2800" b="1" dirty="0"/>
          </a:p>
        </p:txBody>
      </p:sp>
      <p:graphicFrame>
        <p:nvGraphicFramePr>
          <p:cNvPr id="7" name="6 Tabla"/>
          <p:cNvGraphicFramePr>
            <a:graphicFrameLocks noGrp="1"/>
          </p:cNvGraphicFramePr>
          <p:nvPr>
            <p:extLst>
              <p:ext uri="{D42A27DB-BD31-4B8C-83A1-F6EECF244321}">
                <p14:modId xmlns:p14="http://schemas.microsoft.com/office/powerpoint/2010/main" val="994785505"/>
              </p:ext>
            </p:extLst>
          </p:nvPr>
        </p:nvGraphicFramePr>
        <p:xfrm>
          <a:off x="1691680" y="741024"/>
          <a:ext cx="6048675" cy="6055491"/>
        </p:xfrm>
        <a:graphic>
          <a:graphicData uri="http://schemas.openxmlformats.org/drawingml/2006/table">
            <a:tbl>
              <a:tblPr>
                <a:tableStyleId>{5C22544A-7EE6-4342-B048-85BDC9FD1C3A}</a:tableStyleId>
              </a:tblPr>
              <a:tblGrid>
                <a:gridCol w="1847031"/>
                <a:gridCol w="817769"/>
                <a:gridCol w="676775"/>
                <a:gridCol w="676775"/>
                <a:gridCol w="676775"/>
                <a:gridCol w="676775"/>
                <a:gridCol w="676775"/>
              </a:tblGrid>
              <a:tr h="145035">
                <a:tc>
                  <a:txBody>
                    <a:bodyPr/>
                    <a:lstStyle/>
                    <a:p>
                      <a:pPr algn="l" fontAlgn="b"/>
                      <a:r>
                        <a:rPr lang="es-ES" sz="1100" u="none" strike="noStrike" dirty="0">
                          <a:effectLst/>
                          <a:latin typeface="Arial" pitchFamily="34" charset="0"/>
                          <a:cs typeface="Arial" pitchFamily="34" charset="0"/>
                        </a:rPr>
                        <a:t>Coste adquisición en 2005</a:t>
                      </a:r>
                      <a:endParaRPr lang="es-ES" sz="1100" b="0" i="0" u="none" strike="noStrike" dirty="0">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1.000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Pérdida por deterioro 2007</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contable</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gridSpan="2">
                  <a:txBody>
                    <a:bodyPr/>
                    <a:lstStyle/>
                    <a:p>
                      <a:pPr algn="l" fontAlgn="b"/>
                      <a:r>
                        <a:rPr lang="es-ES" sz="1100" u="none" strike="noStrike">
                          <a:effectLst/>
                          <a:latin typeface="Arial" pitchFamily="34" charset="0"/>
                          <a:cs typeface="Arial" pitchFamily="34" charset="0"/>
                        </a:rPr>
                        <a:t>Ejemplo 1: Reversión en 5 años.</a:t>
                      </a:r>
                      <a:endParaRPr lang="es-ES" sz="1100" b="0" i="0" u="none" strike="noStrike">
                        <a:solidFill>
                          <a:srgbClr val="000000"/>
                        </a:solidFill>
                        <a:effectLst/>
                        <a:latin typeface="Arial" pitchFamily="34" charset="0"/>
                        <a:cs typeface="Arial" pitchFamily="34" charset="0"/>
                      </a:endParaRPr>
                    </a:p>
                  </a:txBody>
                  <a:tcPr marL="6501" marR="6501" marT="6501" marB="0" anchor="b"/>
                </a:tc>
                <a:tc hMerge="1">
                  <a:txBody>
                    <a:bodyPr/>
                    <a:lstStyle/>
                    <a:p>
                      <a:endParaRPr lang="es-ES"/>
                    </a:p>
                  </a:txBody>
                  <a:tcPr/>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2.015</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2.016</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2.017</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2.018</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2.019</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2.020</a:t>
                      </a:r>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contable</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Reversión fiscal</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40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40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40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40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40</a:t>
                      </a:r>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fiscal</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840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880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920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960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1.000</a:t>
                      </a:r>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279254">
                <a:tc gridSpan="4">
                  <a:txBody>
                    <a:bodyPr/>
                    <a:lstStyle/>
                    <a:p>
                      <a:pPr algn="l" fontAlgn="b"/>
                      <a:r>
                        <a:rPr lang="es-ES" sz="1100" u="none" strike="noStrike" dirty="0">
                          <a:effectLst/>
                          <a:latin typeface="Arial" pitchFamily="34" charset="0"/>
                          <a:cs typeface="Arial" pitchFamily="34" charset="0"/>
                        </a:rPr>
                        <a:t>Ejemplo 2: Transmisión </a:t>
                      </a:r>
                      <a:r>
                        <a:rPr lang="es-ES" sz="1100" u="none" strike="noStrike" dirty="0" smtClean="0">
                          <a:effectLst/>
                          <a:latin typeface="Arial" pitchFamily="34" charset="0"/>
                          <a:cs typeface="Arial" pitchFamily="34" charset="0"/>
                        </a:rPr>
                        <a:t>el </a:t>
                      </a:r>
                      <a:r>
                        <a:rPr lang="es-ES" sz="1100" u="none" strike="noStrike" dirty="0">
                          <a:effectLst/>
                          <a:latin typeface="Arial" pitchFamily="34" charset="0"/>
                          <a:cs typeface="Arial" pitchFamily="34" charset="0"/>
                        </a:rPr>
                        <a:t>1 de enero de 2018 </a:t>
                      </a:r>
                      <a:r>
                        <a:rPr lang="es-ES" sz="1100" u="none" strike="noStrike" dirty="0" smtClean="0">
                          <a:effectLst/>
                          <a:latin typeface="Arial" pitchFamily="34" charset="0"/>
                          <a:cs typeface="Arial" pitchFamily="34" charset="0"/>
                        </a:rPr>
                        <a:t>a valor contable.</a:t>
                      </a:r>
                      <a:endParaRPr lang="es-ES" sz="1100" b="0" i="0" u="none" strike="noStrike" dirty="0">
                        <a:solidFill>
                          <a:srgbClr val="000000"/>
                        </a:solidFill>
                        <a:effectLst/>
                        <a:latin typeface="Arial" pitchFamily="34" charset="0"/>
                        <a:cs typeface="Arial" pitchFamily="34" charset="0"/>
                      </a:endParaRPr>
                    </a:p>
                  </a:txBody>
                  <a:tcPr marL="6501" marR="6501" marT="6501" marB="0" anchor="b"/>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Precio venta</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contable</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Pérdida contable</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fiscal</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880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Pérdida fiscal</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a:t>
                      </a:r>
                      <a:endParaRPr lang="es-ES" sz="1100" b="0" i="0" u="none" strike="noStrike">
                        <a:solidFill>
                          <a:srgbClr val="000000"/>
                        </a:solidFill>
                        <a:effectLst/>
                        <a:latin typeface="Arial" pitchFamily="34" charset="0"/>
                        <a:cs typeface="Arial" pitchFamily="34" charset="0"/>
                      </a:endParaRPr>
                    </a:p>
                  </a:txBody>
                  <a:tcPr marL="6501" marR="6501" marT="6501" marB="0" anchor="b"/>
                </a:tc>
                <a:tc gridSpan="2">
                  <a:txBody>
                    <a:bodyPr/>
                    <a:lstStyle/>
                    <a:p>
                      <a:pPr algn="l" fontAlgn="b"/>
                      <a:r>
                        <a:rPr lang="es-ES" sz="1100" u="none" strike="noStrike">
                          <a:effectLst/>
                          <a:latin typeface="Arial" pitchFamily="34" charset="0"/>
                          <a:cs typeface="Arial" pitchFamily="34" charset="0"/>
                        </a:rPr>
                        <a:t>No deducible</a:t>
                      </a:r>
                      <a:endParaRPr lang="es-ES" sz="1100" b="0" i="0" u="none" strike="noStrike">
                        <a:solidFill>
                          <a:srgbClr val="000000"/>
                        </a:solidFill>
                        <a:effectLst/>
                        <a:latin typeface="Arial" pitchFamily="34" charset="0"/>
                        <a:cs typeface="Arial" pitchFamily="34" charset="0"/>
                      </a:endParaRPr>
                    </a:p>
                  </a:txBody>
                  <a:tcPr marL="6501" marR="6501" marT="6501" marB="0" anchor="b"/>
                </a:tc>
                <a:tc hMerge="1">
                  <a:txBody>
                    <a:bodyPr/>
                    <a:lstStyle/>
                    <a:p>
                      <a:endParaRPr lang="es-ES"/>
                    </a:p>
                  </a:txBody>
                  <a:tcPr/>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279254">
                <a:tc>
                  <a:txBody>
                    <a:bodyPr/>
                    <a:lstStyle/>
                    <a:p>
                      <a:pPr algn="l" fontAlgn="b"/>
                      <a:r>
                        <a:rPr lang="es-ES" sz="1100" u="none" strike="noStrike">
                          <a:effectLst/>
                          <a:latin typeface="Arial" pitchFamily="34" charset="0"/>
                          <a:cs typeface="Arial" pitchFamily="34" charset="0"/>
                        </a:rPr>
                        <a:t>Reversión no realizada</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120</a:t>
                      </a:r>
                      <a:endParaRPr lang="es-ES" sz="1100" b="0" i="0" u="none" strike="noStrike">
                        <a:solidFill>
                          <a:srgbClr val="000000"/>
                        </a:solidFill>
                        <a:effectLst/>
                        <a:latin typeface="Arial" pitchFamily="34" charset="0"/>
                        <a:cs typeface="Arial" pitchFamily="34" charset="0"/>
                      </a:endParaRPr>
                    </a:p>
                  </a:txBody>
                  <a:tcPr marL="6501" marR="6501" marT="6501" marB="0" anchor="b"/>
                </a:tc>
                <a:tc gridSpan="4">
                  <a:txBody>
                    <a:bodyPr/>
                    <a:lstStyle/>
                    <a:p>
                      <a:pPr algn="l" fontAlgn="b"/>
                      <a:r>
                        <a:rPr lang="es-ES" sz="1100" u="none" strike="noStrike">
                          <a:effectLst/>
                          <a:latin typeface="Arial" pitchFamily="34" charset="0"/>
                          <a:cs typeface="Arial" pitchFamily="34" charset="0"/>
                        </a:rPr>
                        <a:t>(la correspondiente a 2018, 2019 y 2020)</a:t>
                      </a:r>
                      <a:endParaRPr lang="es-ES" sz="1100" b="0" i="0" u="none" strike="noStrike">
                        <a:solidFill>
                          <a:srgbClr val="000000"/>
                        </a:solidFill>
                        <a:effectLst/>
                        <a:latin typeface="Arial" pitchFamily="34" charset="0"/>
                        <a:cs typeface="Arial" pitchFamily="34" charset="0"/>
                      </a:endParaRPr>
                    </a:p>
                  </a:txBody>
                  <a:tcPr marL="6501" marR="6501" marT="6501" marB="0" anchor="b"/>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279254">
                <a:tc gridSpan="4">
                  <a:txBody>
                    <a:bodyPr/>
                    <a:lstStyle/>
                    <a:p>
                      <a:pPr algn="l" fontAlgn="b"/>
                      <a:r>
                        <a:rPr lang="es-ES" sz="1100" u="none" strike="noStrike" dirty="0">
                          <a:effectLst/>
                          <a:latin typeface="Arial" pitchFamily="34" charset="0"/>
                          <a:cs typeface="Arial" pitchFamily="34" charset="0"/>
                        </a:rPr>
                        <a:t>Ejemplo 3: Transmisión el 1 de enero de 2018 con plusvalías.</a:t>
                      </a:r>
                      <a:endParaRPr lang="es-ES" sz="1100" b="0" i="0" u="none" strike="noStrike" dirty="0">
                        <a:solidFill>
                          <a:srgbClr val="000000"/>
                        </a:solidFill>
                        <a:effectLst/>
                        <a:latin typeface="Arial" pitchFamily="34" charset="0"/>
                        <a:cs typeface="Arial" pitchFamily="34" charset="0"/>
                      </a:endParaRPr>
                    </a:p>
                  </a:txBody>
                  <a:tcPr marL="6501" marR="6501" marT="6501" marB="0" anchor="b"/>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Precio venta</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1.200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contable</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Beneficio contable</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400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Valor fiscal</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880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Renta positiva</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320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145035">
                <a:tc>
                  <a:txBody>
                    <a:bodyPr/>
                    <a:lstStyle/>
                    <a:p>
                      <a:pPr algn="l" fontAlgn="b"/>
                      <a:r>
                        <a:rPr lang="es-ES" sz="1100" u="none" strike="noStrike">
                          <a:effectLst/>
                          <a:latin typeface="Arial" pitchFamily="34" charset="0"/>
                          <a:cs typeface="Arial" pitchFamily="34" charset="0"/>
                        </a:rPr>
                        <a:t>Reversión a integrar en BI</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120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r>
              <a:tr h="279254">
                <a:tc>
                  <a:txBody>
                    <a:bodyPr/>
                    <a:lstStyle/>
                    <a:p>
                      <a:pPr algn="l" fontAlgn="b"/>
                      <a:r>
                        <a:rPr lang="es-ES" sz="1100" u="none" strike="noStrike">
                          <a:effectLst/>
                          <a:latin typeface="Arial" pitchFamily="34" charset="0"/>
                          <a:cs typeface="Arial" pitchFamily="34" charset="0"/>
                        </a:rPr>
                        <a:t>Exencion=ajuste extracontable negativo</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r" fontAlgn="b"/>
                      <a:r>
                        <a:rPr lang="es-ES" sz="1100" u="none" strike="noStrike">
                          <a:effectLst/>
                          <a:latin typeface="Arial" pitchFamily="34" charset="0"/>
                          <a:cs typeface="Arial" pitchFamily="34" charset="0"/>
                        </a:rPr>
                        <a:t>200</a:t>
                      </a:r>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a:solidFill>
                          <a:srgbClr val="000000"/>
                        </a:solidFill>
                        <a:effectLst/>
                        <a:latin typeface="Arial" pitchFamily="34" charset="0"/>
                        <a:cs typeface="Arial" pitchFamily="34" charset="0"/>
                      </a:endParaRPr>
                    </a:p>
                  </a:txBody>
                  <a:tcPr marL="6501" marR="6501" marT="6501" marB="0" anchor="b"/>
                </a:tc>
                <a:tc>
                  <a:txBody>
                    <a:bodyPr/>
                    <a:lstStyle/>
                    <a:p>
                      <a:pPr algn="l" fontAlgn="b"/>
                      <a:endParaRPr lang="es-ES" sz="1100" b="0" i="0" u="none" strike="noStrike" dirty="0">
                        <a:solidFill>
                          <a:srgbClr val="000000"/>
                        </a:solidFill>
                        <a:effectLst/>
                        <a:latin typeface="Arial" pitchFamily="34" charset="0"/>
                        <a:cs typeface="Arial" pitchFamily="34" charset="0"/>
                      </a:endParaRPr>
                    </a:p>
                  </a:txBody>
                  <a:tcPr marL="6501" marR="6501" marT="6501" marB="0" anchor="b"/>
                </a:tc>
              </a:tr>
            </a:tbl>
          </a:graphicData>
        </a:graphic>
      </p:graphicFrame>
    </p:spTree>
    <p:extLst>
      <p:ext uri="{BB962C8B-B14F-4D97-AF65-F5344CB8AC3E}">
        <p14:creationId xmlns:p14="http://schemas.microsoft.com/office/powerpoint/2010/main" val="260128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93304"/>
            <a:ext cx="9144000" cy="675456"/>
          </a:xfrm>
        </p:spPr>
        <p:txBody>
          <a:bodyPr>
            <a:noAutofit/>
          </a:bodyPr>
          <a:lstStyle/>
          <a:p>
            <a:r>
              <a:rPr lang="es-ES" sz="2800" b="1" dirty="0" smtClean="0">
                <a:solidFill>
                  <a:schemeClr val="tx1">
                    <a:lumMod val="85000"/>
                    <a:lumOff val="15000"/>
                  </a:schemeClr>
                </a:solidFill>
              </a:rPr>
              <a:t>EFECTOS EN PERIODOS INICIADOS A PARTIR DEL 1/01/2017</a:t>
            </a:r>
            <a:endParaRPr lang="es-ES" sz="2800" dirty="0">
              <a:solidFill>
                <a:schemeClr val="tx1">
                  <a:lumMod val="85000"/>
                  <a:lumOff val="15000"/>
                </a:schemeClr>
              </a:solidFill>
            </a:endParaRPr>
          </a:p>
        </p:txBody>
      </p:sp>
      <p:sp>
        <p:nvSpPr>
          <p:cNvPr id="3" name="2 Marcador de contenido"/>
          <p:cNvSpPr>
            <a:spLocks noGrp="1"/>
          </p:cNvSpPr>
          <p:nvPr>
            <p:ph idx="1"/>
          </p:nvPr>
        </p:nvSpPr>
        <p:spPr>
          <a:xfrm>
            <a:off x="457200" y="1196752"/>
            <a:ext cx="8229600" cy="5517232"/>
          </a:xfrm>
        </p:spPr>
        <p:txBody>
          <a:bodyPr>
            <a:noAutofit/>
          </a:bodyPr>
          <a:lstStyle/>
          <a:p>
            <a:pPr marL="0" indent="0">
              <a:buNone/>
            </a:pPr>
            <a:r>
              <a:rPr lang="es-ES" sz="2200" b="1" u="heavy" dirty="0">
                <a:solidFill>
                  <a:schemeClr val="tx1">
                    <a:lumMod val="75000"/>
                    <a:lumOff val="25000"/>
                  </a:schemeClr>
                </a:solidFill>
                <a:uFill>
                  <a:solidFill>
                    <a:schemeClr val="accent6"/>
                  </a:solidFill>
                </a:uFill>
              </a:rPr>
              <a:t>DETERIOROS Y PÉRDIDAS EN LA TRANSMISIÓN DE PARTICIPACIONES CON DERECHO A LA EXENCIÓN</a:t>
            </a:r>
            <a:r>
              <a:rPr lang="es-ES" sz="2200" b="1" u="heavy" dirty="0" smtClean="0">
                <a:solidFill>
                  <a:schemeClr val="tx1">
                    <a:lumMod val="75000"/>
                    <a:lumOff val="25000"/>
                  </a:schemeClr>
                </a:solidFill>
                <a:uFill>
                  <a:solidFill>
                    <a:schemeClr val="accent6"/>
                  </a:solidFill>
                </a:uFill>
              </a:rPr>
              <a:t>:</a:t>
            </a:r>
          </a:p>
          <a:p>
            <a:pPr marL="0" indent="0" algn="just">
              <a:buNone/>
            </a:pPr>
            <a:endParaRPr lang="es-ES" sz="2000" dirty="0" smtClean="0"/>
          </a:p>
          <a:p>
            <a:pPr marL="0" indent="0" algn="just">
              <a:buNone/>
            </a:pPr>
            <a:r>
              <a:rPr lang="es-ES" sz="2000" dirty="0" smtClean="0"/>
              <a:t>Se </a:t>
            </a:r>
            <a:r>
              <a:rPr lang="es-ES" sz="2000" dirty="0"/>
              <a:t>establece la no deducibilidad tanto de los deterioros como de las pérdidas derivadas de la transmisión de participaciones que cumplen los requisitos para aplicar la exención para evitar la doble imposición de dividendos y plusvalías regulada en el artículo 21 de la LIS. (Art. 15.k y art. 21.6</a:t>
            </a:r>
            <a:r>
              <a:rPr lang="es-ES" sz="2000" dirty="0" smtClean="0"/>
              <a:t>).</a:t>
            </a:r>
          </a:p>
          <a:p>
            <a:pPr marL="0" indent="0" algn="just">
              <a:buNone/>
            </a:pPr>
            <a:endParaRPr lang="es-ES" sz="2000" dirty="0" smtClean="0"/>
          </a:p>
          <a:p>
            <a:pPr marL="0" indent="0" algn="just">
              <a:buNone/>
            </a:pPr>
            <a:r>
              <a:rPr lang="es-ES" sz="2000" dirty="0"/>
              <a:t>La no deducción de las pérdidas en caso de transmisión será parcial cuando el derecho a aplicar la exención sea igualmente parcial</a:t>
            </a:r>
            <a:r>
              <a:rPr lang="es-ES" sz="1900" dirty="0"/>
              <a:t>.  </a:t>
            </a:r>
          </a:p>
          <a:p>
            <a:pPr marL="0" indent="0" algn="just">
              <a:buNone/>
            </a:pPr>
            <a:endParaRPr lang="es-ES" sz="1900" dirty="0"/>
          </a:p>
          <a:p>
            <a:pPr marL="0" indent="0">
              <a:buNone/>
            </a:pPr>
            <a:endParaRPr lang="es-ES" sz="2000" dirty="0"/>
          </a:p>
          <a:p>
            <a:pPr marL="0" indent="0" algn="just">
              <a:buNone/>
            </a:pPr>
            <a:endParaRPr lang="es-ES" sz="2000" dirty="0"/>
          </a:p>
          <a:p>
            <a:endParaRPr lang="es-ES" dirty="0"/>
          </a:p>
        </p:txBody>
      </p:sp>
      <p:sp>
        <p:nvSpPr>
          <p:cNvPr id="4" name="1 Título"/>
          <p:cNvSpPr txBox="1">
            <a:spLocks/>
          </p:cNvSpPr>
          <p:nvPr/>
        </p:nvSpPr>
        <p:spPr>
          <a:xfrm>
            <a:off x="0" y="430419"/>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6013" y="-10307"/>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775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20688"/>
            <a:ext cx="9144000" cy="648072"/>
          </a:xfrm>
        </p:spPr>
        <p:txBody>
          <a:bodyPr>
            <a:noAutofit/>
          </a:bodyPr>
          <a:lstStyle/>
          <a:p>
            <a:r>
              <a:rPr lang="es-ES" sz="2800" b="1" dirty="0" smtClean="0">
                <a:solidFill>
                  <a:schemeClr val="tx1">
                    <a:lumMod val="85000"/>
                    <a:lumOff val="15000"/>
                  </a:schemeClr>
                </a:solidFill>
              </a:rPr>
              <a:t>EFECTOS EN PERIODOS INICIADOS A PARTIR DEL 1/01/2017</a:t>
            </a:r>
            <a:endParaRPr lang="es-ES" sz="2800" dirty="0">
              <a:solidFill>
                <a:schemeClr val="tx1">
                  <a:lumMod val="85000"/>
                  <a:lumOff val="15000"/>
                </a:schemeClr>
              </a:solidFill>
            </a:endParaRPr>
          </a:p>
        </p:txBody>
      </p:sp>
      <p:sp>
        <p:nvSpPr>
          <p:cNvPr id="3" name="2 Marcador de contenido"/>
          <p:cNvSpPr>
            <a:spLocks noGrp="1"/>
          </p:cNvSpPr>
          <p:nvPr>
            <p:ph idx="1"/>
          </p:nvPr>
        </p:nvSpPr>
        <p:spPr>
          <a:xfrm>
            <a:off x="457200" y="1196752"/>
            <a:ext cx="8229600" cy="5517232"/>
          </a:xfrm>
        </p:spPr>
        <p:txBody>
          <a:bodyPr>
            <a:noAutofit/>
          </a:bodyPr>
          <a:lstStyle/>
          <a:p>
            <a:pPr marL="0" indent="0">
              <a:spcAft>
                <a:spcPts val="600"/>
              </a:spcAft>
              <a:buNone/>
            </a:pPr>
            <a:r>
              <a:rPr lang="es-ES" sz="2200" b="1" u="heavy" dirty="0">
                <a:solidFill>
                  <a:schemeClr val="tx1">
                    <a:lumMod val="75000"/>
                    <a:lumOff val="25000"/>
                  </a:schemeClr>
                </a:solidFill>
                <a:uFill>
                  <a:solidFill>
                    <a:schemeClr val="accent6"/>
                  </a:solidFill>
                </a:uFill>
              </a:rPr>
              <a:t>EXTINCIÓN DE LA </a:t>
            </a:r>
            <a:r>
              <a:rPr lang="es-ES" sz="2200" b="1" u="heavy" dirty="0" smtClean="0">
                <a:solidFill>
                  <a:schemeClr val="tx1">
                    <a:lumMod val="75000"/>
                    <a:lumOff val="25000"/>
                  </a:schemeClr>
                </a:solidFill>
                <a:uFill>
                  <a:solidFill>
                    <a:schemeClr val="accent6"/>
                  </a:solidFill>
                </a:uFill>
              </a:rPr>
              <a:t>PARTICIPADA:</a:t>
            </a:r>
          </a:p>
          <a:p>
            <a:pPr marL="0" indent="0" algn="just">
              <a:spcAft>
                <a:spcPts val="1200"/>
              </a:spcAft>
              <a:buNone/>
            </a:pPr>
            <a:r>
              <a:rPr lang="es-ES" sz="2000" dirty="0"/>
              <a:t>Para cualquier tipo de entidad participada, se reconoce expresamente que serán deducibles las rentas negativas generadas en caso de extinción de la entidad participada, salvo que la misma sea consecuencia de una operación de reestructuración. (Art. 21.8).</a:t>
            </a:r>
          </a:p>
          <a:p>
            <a:pPr marL="0" indent="0" algn="just">
              <a:buNone/>
            </a:pPr>
            <a:r>
              <a:rPr lang="es-ES" sz="2000" dirty="0" smtClean="0"/>
              <a:t>En </a:t>
            </a:r>
            <a:r>
              <a:rPr lang="es-ES" sz="2000" dirty="0"/>
              <a:t>ese caso, el importe de las rentas negativas deducible se minorará en el importe de los dividendos o participaciones en beneficios recibidos de la entidad participada en los diez años anteriores a la fecha de la extinción, siempre que los referidos dividendos o participaciones en beneficios no hayan minorado el valor de adquisición y hayan tenido derecho a la aplicación de un régimen de exención o de deducción para la eliminación de la doble imposición, por el importe de la misma.</a:t>
            </a:r>
          </a:p>
          <a:p>
            <a:pPr marL="0" indent="0">
              <a:buNone/>
            </a:pPr>
            <a:endParaRPr lang="es-ES" sz="2000" dirty="0"/>
          </a:p>
          <a:p>
            <a:pPr marL="0" indent="0" algn="just">
              <a:buNone/>
            </a:pPr>
            <a:endParaRPr lang="es-ES" sz="2000" dirty="0"/>
          </a:p>
          <a:p>
            <a:endParaRPr lang="es-ES" dirty="0"/>
          </a:p>
        </p:txBody>
      </p:sp>
      <p:sp>
        <p:nvSpPr>
          <p:cNvPr id="4" name="1 Título"/>
          <p:cNvSpPr txBox="1">
            <a:spLocks/>
          </p:cNvSpPr>
          <p:nvPr/>
        </p:nvSpPr>
        <p:spPr>
          <a:xfrm>
            <a:off x="-4000" y="404664"/>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30192"/>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5555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517232"/>
          </a:xfrm>
        </p:spPr>
        <p:txBody>
          <a:bodyPr>
            <a:noAutofit/>
          </a:bodyPr>
          <a:lstStyle/>
          <a:p>
            <a:pPr marL="0" indent="0">
              <a:buNone/>
            </a:pPr>
            <a:r>
              <a:rPr lang="es-ES" sz="2200" b="1" u="heavy" dirty="0">
                <a:solidFill>
                  <a:schemeClr val="tx1">
                    <a:lumMod val="75000"/>
                    <a:lumOff val="25000"/>
                  </a:schemeClr>
                </a:solidFill>
                <a:uFill>
                  <a:solidFill>
                    <a:schemeClr val="accent6"/>
                  </a:solidFill>
                </a:uFill>
              </a:rPr>
              <a:t>MINORACIÓN O NO DEDUCCIÓN DE RENTAS NEGATIVAS DERIVADAS DE PARTICIPACIONES SIN DERECHO A LA </a:t>
            </a:r>
            <a:r>
              <a:rPr lang="es-ES" sz="2200" b="1" u="heavy" dirty="0" smtClean="0">
                <a:solidFill>
                  <a:schemeClr val="tx1">
                    <a:lumMod val="75000"/>
                    <a:lumOff val="25000"/>
                  </a:schemeClr>
                </a:solidFill>
                <a:uFill>
                  <a:solidFill>
                    <a:schemeClr val="accent6"/>
                  </a:solidFill>
                </a:uFill>
              </a:rPr>
              <a:t>EXENCIÓN (I):</a:t>
            </a:r>
          </a:p>
          <a:p>
            <a:pPr marL="0" indent="0" algn="just">
              <a:buNone/>
            </a:pPr>
            <a:r>
              <a:rPr lang="es-ES" sz="2000" dirty="0"/>
              <a:t>Se mantiene la </a:t>
            </a:r>
            <a:r>
              <a:rPr lang="es-ES" sz="2100" b="1" dirty="0"/>
              <a:t>no deducibilidad del deterioro de valores representativos </a:t>
            </a:r>
            <a:r>
              <a:rPr lang="es-ES" sz="2000" dirty="0"/>
              <a:t>de cualquier participación sin derecho a la exención. (Art. 13.2.b).</a:t>
            </a:r>
          </a:p>
          <a:p>
            <a:pPr marL="0" indent="0" algn="just">
              <a:buNone/>
            </a:pPr>
            <a:r>
              <a:rPr lang="es-ES" sz="2000" dirty="0" smtClean="0"/>
              <a:t>Las </a:t>
            </a:r>
            <a:r>
              <a:rPr lang="es-ES" sz="2000" dirty="0"/>
              <a:t>rentas negativas derivadas de la transmisión de participaciones sin derecho a la exención se integrarán en la base imponible pero se minorarán en el importe de la renta positiva generada en una transmisión </a:t>
            </a:r>
            <a:r>
              <a:rPr lang="es-ES" sz="2000" dirty="0" err="1"/>
              <a:t>intra</a:t>
            </a:r>
            <a:r>
              <a:rPr lang="es-ES" sz="2000" dirty="0"/>
              <a:t>-grupo precedente a la que se hubiera aplicado un régimen de exención o de deducción para eliminar la doble imposición. (Art. 21.7).</a:t>
            </a:r>
          </a:p>
          <a:p>
            <a:pPr marL="0" indent="0" algn="just">
              <a:buNone/>
            </a:pPr>
            <a:r>
              <a:rPr lang="es-ES" sz="2000" dirty="0"/>
              <a:t>Además, el importe de las rentas negativas se minorará en el importe de los dividendos </a:t>
            </a:r>
            <a:r>
              <a:rPr lang="es-ES" sz="2000" dirty="0" smtClean="0"/>
              <a:t>exentos </a:t>
            </a:r>
            <a:r>
              <a:rPr lang="es-ES" sz="2000" dirty="0"/>
              <a:t>recibidos </a:t>
            </a:r>
            <a:r>
              <a:rPr lang="es-ES" sz="2000" dirty="0" smtClean="0"/>
              <a:t>a </a:t>
            </a:r>
            <a:r>
              <a:rPr lang="es-ES" sz="2000" dirty="0"/>
              <a:t>partir del período impositivo que se haya iniciado en el año </a:t>
            </a:r>
            <a:r>
              <a:rPr lang="es-ES" sz="2000" dirty="0" smtClean="0"/>
              <a:t>2009</a:t>
            </a:r>
            <a:r>
              <a:rPr lang="es-ES" sz="1900" dirty="0" smtClean="0"/>
              <a:t>.</a:t>
            </a:r>
            <a:endParaRPr lang="es-ES" sz="1900" dirty="0"/>
          </a:p>
          <a:p>
            <a:pPr marL="0" indent="0" algn="just">
              <a:buNone/>
            </a:pPr>
            <a:endParaRPr lang="es-ES" sz="2000" dirty="0"/>
          </a:p>
          <a:p>
            <a:endParaRPr lang="es-ES" dirty="0"/>
          </a:p>
        </p:txBody>
      </p:sp>
      <p:sp>
        <p:nvSpPr>
          <p:cNvPr id="4" name="1 Título"/>
          <p:cNvSpPr txBox="1">
            <a:spLocks/>
          </p:cNvSpPr>
          <p:nvPr/>
        </p:nvSpPr>
        <p:spPr>
          <a:xfrm>
            <a:off x="0" y="441953"/>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sp>
        <p:nvSpPr>
          <p:cNvPr id="6" name="1 Título"/>
          <p:cNvSpPr>
            <a:spLocks noGrp="1"/>
          </p:cNvSpPr>
          <p:nvPr>
            <p:ph type="title"/>
          </p:nvPr>
        </p:nvSpPr>
        <p:spPr>
          <a:xfrm>
            <a:off x="0" y="692696"/>
            <a:ext cx="9144000" cy="576064"/>
          </a:xfrm>
        </p:spPr>
        <p:txBody>
          <a:bodyPr>
            <a:noAutofit/>
          </a:bodyPr>
          <a:lstStyle/>
          <a:p>
            <a:r>
              <a:rPr lang="es-ES" sz="2800" b="1" dirty="0" smtClean="0">
                <a:solidFill>
                  <a:schemeClr val="tx1">
                    <a:lumMod val="85000"/>
                    <a:lumOff val="15000"/>
                  </a:schemeClr>
                </a:solidFill>
              </a:rPr>
              <a:t>EFECTOS EN PERIODOS INICIADOS A PARTIR DEL 1/01/2017</a:t>
            </a:r>
            <a:endParaRPr lang="es-ES" sz="2800" dirty="0">
              <a:solidFill>
                <a:schemeClr val="tx1">
                  <a:lumMod val="85000"/>
                  <a:lumOff val="15000"/>
                </a:schemeClr>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2547"/>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3340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517232"/>
          </a:xfrm>
        </p:spPr>
        <p:txBody>
          <a:bodyPr>
            <a:noAutofit/>
          </a:bodyPr>
          <a:lstStyle/>
          <a:p>
            <a:pPr marL="0" indent="0">
              <a:buNone/>
            </a:pPr>
            <a:r>
              <a:rPr lang="es-ES" sz="2200" b="1" u="heavy" dirty="0">
                <a:solidFill>
                  <a:schemeClr val="tx1">
                    <a:lumMod val="75000"/>
                    <a:lumOff val="25000"/>
                  </a:schemeClr>
                </a:solidFill>
                <a:uFill>
                  <a:solidFill>
                    <a:schemeClr val="accent6"/>
                  </a:solidFill>
                </a:uFill>
              </a:rPr>
              <a:t>MINORACIÓN O NO DEDUCCIÓN DE RENTAS NEGATIVAS DERIVADAS DE PARTICIPACIONES SIN DERECHO A LA </a:t>
            </a:r>
            <a:r>
              <a:rPr lang="es-ES" sz="2200" b="1" u="heavy" dirty="0" smtClean="0">
                <a:solidFill>
                  <a:schemeClr val="tx1">
                    <a:lumMod val="75000"/>
                    <a:lumOff val="25000"/>
                  </a:schemeClr>
                </a:solidFill>
                <a:uFill>
                  <a:solidFill>
                    <a:schemeClr val="accent6"/>
                  </a:solidFill>
                </a:uFill>
              </a:rPr>
              <a:t>EXENCIÓN (II):</a:t>
            </a:r>
          </a:p>
          <a:p>
            <a:pPr marL="0" indent="0" algn="just">
              <a:spcBef>
                <a:spcPts val="1200"/>
              </a:spcBef>
              <a:buNone/>
            </a:pPr>
            <a:r>
              <a:rPr lang="es-ES" sz="2000" dirty="0"/>
              <a:t>En ningún caso serán deducibles los deterioros o pérdidas derivadas de la transmisión de participaciones en (Art. 15.k.2º y art. 21.6.b): </a:t>
            </a:r>
            <a:endParaRPr lang="es-ES" sz="2000" dirty="0" smtClean="0"/>
          </a:p>
          <a:p>
            <a:pPr marL="0" indent="0" algn="just">
              <a:buNone/>
            </a:pPr>
            <a:endParaRPr lang="es-ES" sz="2000" dirty="0"/>
          </a:p>
          <a:p>
            <a:pPr lvl="1" algn="just">
              <a:buFont typeface="Wingdings" panose="05000000000000000000" pitchFamily="2" charset="2"/>
              <a:buChar char="§"/>
            </a:pPr>
            <a:r>
              <a:rPr lang="es-ES" sz="2000" dirty="0" smtClean="0"/>
              <a:t> </a:t>
            </a:r>
            <a:r>
              <a:rPr lang="es-ES" sz="2000" dirty="0"/>
              <a:t>Entidades no residentes ubicadas en paraísos fiscales, excepto que residan en un Estado miembro de la Unión Europea y el contribuyente acredite que su constitución y operativa responde a motivos económicos válidos y que realiza actividades económicas. </a:t>
            </a:r>
          </a:p>
          <a:p>
            <a:pPr lvl="1" algn="just">
              <a:buFont typeface="Wingdings" panose="05000000000000000000" pitchFamily="2" charset="2"/>
              <a:buChar char="§"/>
            </a:pPr>
            <a:r>
              <a:rPr lang="es-ES" sz="2000" dirty="0" smtClean="0"/>
              <a:t>Territorios </a:t>
            </a:r>
            <a:r>
              <a:rPr lang="es-ES" sz="2000" dirty="0"/>
              <a:t>que no alcancen un nivel mínimo de tributación (la norma se remite al apartado b) del artículo 21.1, en el que se establece el tipo nominal mínimo del 10%).</a:t>
            </a:r>
          </a:p>
          <a:p>
            <a:pPr marL="0" indent="0" algn="just">
              <a:buNone/>
            </a:pPr>
            <a:endParaRPr lang="es-ES" sz="2000" dirty="0"/>
          </a:p>
          <a:p>
            <a:endParaRPr lang="es-ES" dirty="0"/>
          </a:p>
        </p:txBody>
      </p:sp>
      <p:sp>
        <p:nvSpPr>
          <p:cNvPr id="5" name="1 Título"/>
          <p:cNvSpPr txBox="1">
            <a:spLocks/>
          </p:cNvSpPr>
          <p:nvPr/>
        </p:nvSpPr>
        <p:spPr>
          <a:xfrm>
            <a:off x="0" y="472045"/>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sp>
        <p:nvSpPr>
          <p:cNvPr id="6" name="1 Título"/>
          <p:cNvSpPr>
            <a:spLocks noGrp="1"/>
          </p:cNvSpPr>
          <p:nvPr>
            <p:ph type="title"/>
          </p:nvPr>
        </p:nvSpPr>
        <p:spPr>
          <a:xfrm>
            <a:off x="0" y="692696"/>
            <a:ext cx="9144000" cy="576064"/>
          </a:xfrm>
        </p:spPr>
        <p:txBody>
          <a:bodyPr>
            <a:noAutofit/>
          </a:bodyPr>
          <a:lstStyle/>
          <a:p>
            <a:r>
              <a:rPr lang="es-ES" sz="2800" b="1" dirty="0" smtClean="0">
                <a:solidFill>
                  <a:schemeClr val="tx1">
                    <a:lumMod val="85000"/>
                    <a:lumOff val="15000"/>
                  </a:schemeClr>
                </a:solidFill>
              </a:rPr>
              <a:t>EFECTOS EN PERIODOS INICIADOS A PARTIR DEL 1/01/2017</a:t>
            </a:r>
            <a:endParaRPr lang="es-ES" sz="2800" dirty="0">
              <a:solidFill>
                <a:schemeClr val="tx1">
                  <a:lumMod val="85000"/>
                  <a:lumOff val="15000"/>
                </a:schemeClr>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440" y="-4227"/>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9742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4752528"/>
          </a:xfrm>
        </p:spPr>
        <p:txBody>
          <a:bodyPr>
            <a:noAutofit/>
          </a:bodyPr>
          <a:lstStyle/>
          <a:p>
            <a:pPr marL="0" indent="0">
              <a:spcAft>
                <a:spcPts val="600"/>
              </a:spcAft>
              <a:buNone/>
            </a:pPr>
            <a:r>
              <a:rPr lang="es-ES" sz="2200" b="1" u="heavy" dirty="0">
                <a:solidFill>
                  <a:schemeClr val="tx1">
                    <a:lumMod val="75000"/>
                    <a:lumOff val="25000"/>
                  </a:schemeClr>
                </a:solidFill>
                <a:uFill>
                  <a:solidFill>
                    <a:schemeClr val="accent6"/>
                  </a:solidFill>
                </a:uFill>
              </a:rPr>
              <a:t>RÉGIMEN DE DIFERIMIENTO DE RENTAS NEGATIVAS DERIVADAS DE TRANSMISIONES </a:t>
            </a:r>
            <a:r>
              <a:rPr lang="es-ES" sz="2200" b="1" u="heavy" dirty="0" err="1">
                <a:solidFill>
                  <a:schemeClr val="tx1">
                    <a:lumMod val="75000"/>
                    <a:lumOff val="25000"/>
                  </a:schemeClr>
                </a:solidFill>
                <a:uFill>
                  <a:solidFill>
                    <a:schemeClr val="accent6"/>
                  </a:solidFill>
                </a:uFill>
              </a:rPr>
              <a:t>INTRA</a:t>
            </a:r>
            <a:r>
              <a:rPr lang="es-ES" sz="2200" b="1" u="heavy" dirty="0">
                <a:solidFill>
                  <a:schemeClr val="tx1">
                    <a:lumMod val="75000"/>
                    <a:lumOff val="25000"/>
                  </a:schemeClr>
                </a:solidFill>
                <a:uFill>
                  <a:solidFill>
                    <a:schemeClr val="accent6"/>
                  </a:solidFill>
                </a:uFill>
              </a:rPr>
              <a:t>-GRUPO DE PARTICIPACIONES SIN DERECHO A LA EXENCIÓN:</a:t>
            </a:r>
            <a:endParaRPr lang="es-ES" sz="2200" b="1" u="heavy" dirty="0" smtClean="0">
              <a:solidFill>
                <a:schemeClr val="tx1">
                  <a:lumMod val="75000"/>
                  <a:lumOff val="25000"/>
                </a:schemeClr>
              </a:solidFill>
              <a:uFill>
                <a:solidFill>
                  <a:schemeClr val="accent6"/>
                </a:solidFill>
              </a:uFill>
            </a:endParaRPr>
          </a:p>
          <a:p>
            <a:pPr marL="0" indent="0" algn="just">
              <a:spcAft>
                <a:spcPts val="1200"/>
              </a:spcAft>
              <a:buNone/>
            </a:pPr>
            <a:r>
              <a:rPr lang="es-ES" sz="2000" dirty="0" smtClean="0"/>
              <a:t>Con </a:t>
            </a:r>
            <a:r>
              <a:rPr lang="es-ES" sz="2000" dirty="0"/>
              <a:t>respecto a las pérdidas obtenidas en transmisiones </a:t>
            </a:r>
            <a:r>
              <a:rPr lang="es-ES" sz="2000" dirty="0" err="1"/>
              <a:t>intra</a:t>
            </a:r>
            <a:r>
              <a:rPr lang="es-ES" sz="2000" dirty="0"/>
              <a:t>-grupo de participaciones, la LIS contiene una regla especial de imputación temporal por la que se difieren al momento en que son transmitidas a terceros ajenos al grupo o la entidad transmitente o la adquirente dejan de formar parte del grupo. (Art. 11.10).</a:t>
            </a:r>
          </a:p>
          <a:p>
            <a:pPr marL="0" indent="0" algn="just">
              <a:buNone/>
            </a:pPr>
            <a:r>
              <a:rPr lang="es-ES" sz="2000" dirty="0" smtClean="0"/>
              <a:t>En </a:t>
            </a:r>
            <a:r>
              <a:rPr lang="es-ES" sz="2000" dirty="0"/>
              <a:t>caso de extinción de la entidad participada se podrán computar las pérdidas salvo que se produzca como consecuencia de una operación de restructuración o de cualquier supuesto de continuación en el ejercicio de la actividad.</a:t>
            </a:r>
          </a:p>
          <a:p>
            <a:pPr marL="0" indent="0">
              <a:buNone/>
            </a:pPr>
            <a:endParaRPr lang="es-ES" sz="2000" dirty="0"/>
          </a:p>
          <a:p>
            <a:pPr marL="0" indent="0" algn="just">
              <a:buNone/>
            </a:pPr>
            <a:endParaRPr lang="es-ES" sz="2000" dirty="0"/>
          </a:p>
          <a:p>
            <a:endParaRPr lang="es-ES" dirty="0"/>
          </a:p>
        </p:txBody>
      </p:sp>
      <p:sp>
        <p:nvSpPr>
          <p:cNvPr id="5" name="1 Título"/>
          <p:cNvSpPr txBox="1">
            <a:spLocks/>
          </p:cNvSpPr>
          <p:nvPr/>
        </p:nvSpPr>
        <p:spPr>
          <a:xfrm>
            <a:off x="0" y="444500"/>
            <a:ext cx="9144000" cy="260648"/>
          </a:xfrm>
          <a:prstGeom prst="rect">
            <a:avLst/>
          </a:prstGeom>
          <a:solidFill>
            <a:schemeClr val="accent6">
              <a:lumMod val="60000"/>
              <a:lumOff val="40000"/>
            </a:schemeClr>
          </a:solidFill>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MODIFICACIONES EN EL IMPUESTO SOBRE SOCIEDADES</a:t>
            </a:r>
            <a:endParaRPr lang="es-ES" sz="2800" b="1" dirty="0"/>
          </a:p>
        </p:txBody>
      </p:sp>
      <p:sp>
        <p:nvSpPr>
          <p:cNvPr id="6" name="1 Título"/>
          <p:cNvSpPr>
            <a:spLocks noGrp="1"/>
          </p:cNvSpPr>
          <p:nvPr>
            <p:ph type="title"/>
          </p:nvPr>
        </p:nvSpPr>
        <p:spPr>
          <a:xfrm>
            <a:off x="0" y="620688"/>
            <a:ext cx="9144000" cy="648072"/>
          </a:xfrm>
        </p:spPr>
        <p:txBody>
          <a:bodyPr>
            <a:noAutofit/>
          </a:bodyPr>
          <a:lstStyle/>
          <a:p>
            <a:r>
              <a:rPr lang="es-ES" sz="2800" b="1" dirty="0" smtClean="0">
                <a:solidFill>
                  <a:schemeClr val="tx1">
                    <a:lumMod val="85000"/>
                    <a:lumOff val="15000"/>
                  </a:schemeClr>
                </a:solidFill>
              </a:rPr>
              <a:t>EFECTOS EN PERIODOS INICIADOS A PARTIR DEL 1/01/2017</a:t>
            </a:r>
            <a:endParaRPr lang="es-ES" sz="2800" dirty="0">
              <a:solidFill>
                <a:schemeClr val="tx1">
                  <a:lumMod val="85000"/>
                  <a:lumOff val="15000"/>
                </a:schemeClr>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0"/>
            <a:ext cx="407987"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7586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1333</Words>
  <Application>Microsoft Office PowerPoint</Application>
  <PresentationFormat>Presentación en pantalla (4:3)</PresentationFormat>
  <Paragraphs>141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REAL DECRETO-LEY 3/2016   MEDIDAS FISCALES DIRIGIDAS A LA CONSOLIDACIÓN DE LAS FINANZAS PÚBLICAS</vt:lpstr>
      <vt:lpstr>PRINCIPALES MODIFICACIONES EN EL IMPUESTO SOBRE SOCIEDADES</vt:lpstr>
      <vt:lpstr>EFECTOS EN PERIODOS INICIADOS A PARTIR DEL 1/01/2016</vt:lpstr>
      <vt:lpstr>Presentación de PowerPoint</vt:lpstr>
      <vt:lpstr>EFECTOS EN PERIODOS INICIADOS A PARTIR DEL 1/01/2017</vt:lpstr>
      <vt:lpstr>EFECTOS EN PERIODOS INICIADOS A PARTIR DEL 1/01/2017</vt:lpstr>
      <vt:lpstr>EFECTOS EN PERIODOS INICIADOS A PARTIR DEL 1/01/2017</vt:lpstr>
      <vt:lpstr>EFECTOS EN PERIODOS INICIADOS A PARTIR DEL 1/01/2017</vt:lpstr>
      <vt:lpstr>EFECTOS EN PERIODOS INICIADOS A PARTIR DEL 1/01/2017</vt:lpstr>
      <vt:lpstr>APLAZAMIENTO DE DEUDAS TRIBUTARIAS</vt:lpstr>
      <vt:lpstr>APLAZAMIENTO DE DEUDAS TRIBUTARIAS</vt:lpstr>
      <vt:lpstr>OTRAS MODIFICACIONES</vt:lpstr>
      <vt:lpstr>   REAL DECRETO-LEY 3/2016  MEDIDAS FISCALES DIRIGIDAS A LA CONSOLIDACIÓN DE LAS FINANZAS PÚBLICAS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Blanca</dc:creator>
  <cp:lastModifiedBy>Vicente</cp:lastModifiedBy>
  <cp:revision>43</cp:revision>
  <cp:lastPrinted>2017-02-06T15:18:30Z</cp:lastPrinted>
  <dcterms:created xsi:type="dcterms:W3CDTF">2017-02-02T10:39:14Z</dcterms:created>
  <dcterms:modified xsi:type="dcterms:W3CDTF">2017-02-07T09:21:14Z</dcterms:modified>
</cp:coreProperties>
</file>